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7"/>
  </p:notesMasterIdLst>
  <p:sldIdLst>
    <p:sldId id="2597" r:id="rId2"/>
    <p:sldId id="2607" r:id="rId3"/>
    <p:sldId id="2586" r:id="rId4"/>
    <p:sldId id="446" r:id="rId5"/>
    <p:sldId id="2619" r:id="rId6"/>
    <p:sldId id="2635" r:id="rId7"/>
    <p:sldId id="2620" r:id="rId8"/>
    <p:sldId id="2621" r:id="rId9"/>
    <p:sldId id="2629" r:id="rId10"/>
    <p:sldId id="2656" r:id="rId11"/>
    <p:sldId id="2630" r:id="rId12"/>
    <p:sldId id="2623" r:id="rId13"/>
    <p:sldId id="2642" r:id="rId14"/>
    <p:sldId id="2659" r:id="rId15"/>
    <p:sldId id="2661" r:id="rId16"/>
    <p:sldId id="2681" r:id="rId17"/>
    <p:sldId id="2668" r:id="rId18"/>
    <p:sldId id="2666" r:id="rId19"/>
    <p:sldId id="2669" r:id="rId20"/>
    <p:sldId id="2662" r:id="rId21"/>
    <p:sldId id="456" r:id="rId22"/>
    <p:sldId id="2615" r:id="rId23"/>
    <p:sldId id="2616" r:id="rId24"/>
    <p:sldId id="2617" r:id="rId25"/>
    <p:sldId id="2674" r:id="rId26"/>
    <p:sldId id="2636" r:id="rId27"/>
    <p:sldId id="2637" r:id="rId28"/>
    <p:sldId id="2638" r:id="rId29"/>
    <p:sldId id="2639" r:id="rId30"/>
    <p:sldId id="2641" r:id="rId31"/>
    <p:sldId id="2640" r:id="rId32"/>
    <p:sldId id="431" r:id="rId33"/>
    <p:sldId id="2675" r:id="rId34"/>
    <p:sldId id="2622" r:id="rId35"/>
    <p:sldId id="2624" r:id="rId36"/>
    <p:sldId id="2626" r:id="rId37"/>
    <p:sldId id="2644" r:id="rId38"/>
    <p:sldId id="2645" r:id="rId39"/>
    <p:sldId id="2632" r:id="rId40"/>
    <p:sldId id="2672" r:id="rId41"/>
    <p:sldId id="2676" r:id="rId42"/>
    <p:sldId id="2634" r:id="rId43"/>
    <p:sldId id="2647" r:id="rId44"/>
    <p:sldId id="2648" r:id="rId45"/>
    <p:sldId id="2649" r:id="rId46"/>
    <p:sldId id="2650" r:id="rId47"/>
    <p:sldId id="2651" r:id="rId48"/>
    <p:sldId id="2652" r:id="rId49"/>
    <p:sldId id="2654" r:id="rId50"/>
    <p:sldId id="2655" r:id="rId51"/>
    <p:sldId id="2677" r:id="rId52"/>
    <p:sldId id="2657" r:id="rId53"/>
    <p:sldId id="2658" r:id="rId54"/>
    <p:sldId id="2673" r:id="rId55"/>
    <p:sldId id="2631" r:id="rId56"/>
    <p:sldId id="2678" r:id="rId57"/>
    <p:sldId id="2643" r:id="rId58"/>
    <p:sldId id="2679" r:id="rId59"/>
    <p:sldId id="2680" r:id="rId60"/>
    <p:sldId id="2663" r:id="rId61"/>
    <p:sldId id="2664" r:id="rId62"/>
    <p:sldId id="2665" r:id="rId63"/>
    <p:sldId id="2667" r:id="rId64"/>
    <p:sldId id="2670" r:id="rId65"/>
    <p:sldId id="2671" r:id="rId66"/>
  </p:sldIdLst>
  <p:sldSz cx="12192000" cy="6858000"/>
  <p:notesSz cx="6858000" cy="9144000"/>
  <p:custDataLst>
    <p:tags r:id="rId6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folien" id="{3E6C9EF1-D882-4C55-A08F-244A762B696A}">
          <p14:sldIdLst>
            <p14:sldId id="2597"/>
          </p14:sldIdLst>
        </p14:section>
        <p14:section name="Agenda" id="{96DF2114-22F9-480E-B180-4B3B8C1FF9A2}">
          <p14:sldIdLst>
            <p14:sldId id="2607"/>
          </p14:sldIdLst>
        </p14:section>
        <p14:section name="Textfolien" id="{32261FCD-A1CF-421E-AAD7-61F8B72BFF9D}">
          <p14:sldIdLst>
            <p14:sldId id="2586"/>
            <p14:sldId id="446"/>
            <p14:sldId id="2619"/>
            <p14:sldId id="2635"/>
            <p14:sldId id="2620"/>
            <p14:sldId id="2621"/>
            <p14:sldId id="2629"/>
            <p14:sldId id="2656"/>
            <p14:sldId id="2630"/>
            <p14:sldId id="2623"/>
            <p14:sldId id="2642"/>
            <p14:sldId id="2659"/>
            <p14:sldId id="2661"/>
            <p14:sldId id="2681"/>
            <p14:sldId id="2668"/>
            <p14:sldId id="2666"/>
            <p14:sldId id="2669"/>
            <p14:sldId id="2662"/>
          </p14:sldIdLst>
        </p14:section>
        <p14:section name="Schlussfolien" id="{70B6E138-C28E-4A5D-AAB7-7C10B7242A6D}">
          <p14:sldIdLst>
            <p14:sldId id="456"/>
            <p14:sldId id="2615"/>
            <p14:sldId id="2616"/>
            <p14:sldId id="2617"/>
            <p14:sldId id="2674"/>
            <p14:sldId id="2636"/>
            <p14:sldId id="2637"/>
            <p14:sldId id="2638"/>
            <p14:sldId id="2639"/>
            <p14:sldId id="2641"/>
            <p14:sldId id="2640"/>
            <p14:sldId id="431"/>
            <p14:sldId id="2675"/>
            <p14:sldId id="2622"/>
            <p14:sldId id="2624"/>
            <p14:sldId id="2626"/>
            <p14:sldId id="2644"/>
            <p14:sldId id="2645"/>
            <p14:sldId id="2632"/>
            <p14:sldId id="2672"/>
            <p14:sldId id="2676"/>
            <p14:sldId id="2634"/>
            <p14:sldId id="2647"/>
            <p14:sldId id="2648"/>
            <p14:sldId id="2649"/>
            <p14:sldId id="2650"/>
            <p14:sldId id="2651"/>
            <p14:sldId id="2652"/>
            <p14:sldId id="2654"/>
            <p14:sldId id="2655"/>
            <p14:sldId id="2677"/>
            <p14:sldId id="2657"/>
            <p14:sldId id="2658"/>
            <p14:sldId id="2673"/>
            <p14:sldId id="2631"/>
            <p14:sldId id="2678"/>
            <p14:sldId id="2643"/>
            <p14:sldId id="2679"/>
            <p14:sldId id="2680"/>
            <p14:sldId id="2663"/>
            <p14:sldId id="2664"/>
            <p14:sldId id="2665"/>
            <p14:sldId id="2667"/>
            <p14:sldId id="2670"/>
            <p14:sldId id="26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B457"/>
    <a:srgbClr val="AEE2CA"/>
    <a:srgbClr val="AAB5E6"/>
    <a:srgbClr val="EFE9A1"/>
    <a:srgbClr val="AD007C"/>
    <a:srgbClr val="80C535"/>
    <a:srgbClr val="47DAF7"/>
    <a:srgbClr val="B1B50B"/>
    <a:srgbClr val="9A9A16"/>
    <a:srgbClr val="59A7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0B7C33E-B3DF-4F67-93CD-F8DFB2F92803}">
  <a:tblStyle styleId="{90B7C33E-B3DF-4F67-93CD-F8DFB2F92803}" styleName="Uni Augsburg TableStyle">
    <a:wholeTbl>
      <a:tcTxStyle>
        <a:fontRef idx="minor">
          <a:prstClr val="black"/>
        </a:fontRef>
        <a:schemeClr val="dk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6350" cmpd="sng">
              <a:solidFill>
                <a:schemeClr val="accent1"/>
              </a:solidFill>
            </a:ln>
          </a:insideH>
          <a:insideV>
            <a:ln w="6350" cmpd="sng">
              <a:solidFill>
                <a:schemeClr val="accent1"/>
              </a:solidFill>
            </a:ln>
          </a:insideV>
        </a:tcBdr>
        <a:fill>
          <a:solidFill>
            <a:schemeClr val="lt1"/>
          </a:solidFill>
        </a:fill>
      </a:tcStyle>
    </a:wholeTbl>
    <a:band1H>
      <a:tcStyle>
        <a:tcBdr>
          <a:top>
            <a:ln w="0" cmpd="sng">
              <a:solidFill>
                <a:schemeClr val="accent1"/>
              </a:solidFill>
            </a:ln>
          </a:top>
          <a:bottom>
            <a:ln w="0" cmpd="sng">
              <a:solidFill>
                <a:schemeClr val="accent1"/>
              </a:solidFill>
            </a:ln>
          </a:bottom>
        </a:tcBdr>
        <a:fill>
          <a:solidFill>
            <a:schemeClr val="lt1"/>
          </a:solidFill>
        </a:fill>
      </a:tcStyle>
    </a:band1H>
    <a:band2H>
      <a:tcStyle>
        <a:tcBdr>
          <a:top>
            <a:ln w="0" cmpd="sng">
              <a:solidFill>
                <a:schemeClr val="accent1"/>
              </a:solidFill>
            </a:ln>
          </a:top>
          <a:bottom>
            <a:ln w="0" cmpd="sng">
              <a:solidFill>
                <a:schemeClr val="accent1"/>
              </a:solidFill>
            </a:ln>
          </a:bottom>
        </a:tcBdr>
        <a:fill>
          <a:solidFill>
            <a:schemeClr val="accent1">
              <a:tint val="30000"/>
            </a:schemeClr>
          </a:solidFill>
        </a:fill>
      </a:tcStyle>
    </a:band2H>
    <a:band1V>
      <a:tcStyle>
        <a:tcBdr>
          <a:left>
            <a:ln w="0" cmpd="sng">
              <a:solidFill>
                <a:schemeClr val="accent1"/>
              </a:solidFill>
            </a:ln>
          </a:left>
          <a:right>
            <a:ln w="0" cmpd="sng">
              <a:solidFill>
                <a:schemeClr val="accent1"/>
              </a:solidFill>
            </a:ln>
          </a:right>
        </a:tcBdr>
        <a:fill>
          <a:solidFill>
            <a:schemeClr val="lt1"/>
          </a:solidFill>
        </a:fill>
      </a:tcStyle>
    </a:band1V>
    <a:band2V>
      <a:tcStyle>
        <a:tcBdr>
          <a:left>
            <a:ln w="0" cmpd="sng">
              <a:solidFill>
                <a:schemeClr val="accent1"/>
              </a:solidFill>
            </a:ln>
          </a:left>
          <a:right>
            <a:ln w="0" cmpd="sng">
              <a:solidFill>
                <a:schemeClr val="accent1"/>
              </a:solidFill>
            </a:ln>
          </a:right>
        </a:tcBdr>
        <a:fill>
          <a:solidFill>
            <a:schemeClr val="accent1">
              <a:tint val="30000"/>
            </a:schemeClr>
          </a:solidFill>
        </a:fill>
      </a:tcStyle>
    </a:band2V>
    <a:lastCol>
      <a:tcTxStyle b="off">
        <a:fontRef idx="minor">
          <a:prstClr val="black"/>
        </a:fontRef>
        <a:schemeClr val="lt1"/>
      </a:tcTxStyle>
      <a:tcStyle>
        <a:tcBdr>
          <a:insideH>
            <a:ln w="6350" cmpd="sng">
              <a:solidFill>
                <a:schemeClr val="dk2">
                  <a:tint val="30000"/>
                </a:schemeClr>
              </a:solidFill>
            </a:ln>
          </a:insideH>
        </a:tcBdr>
        <a:fill>
          <a:solidFill>
            <a:schemeClr val="dk2">
              <a:lumMod val="75000"/>
            </a:schemeClr>
          </a:solidFill>
        </a:fill>
      </a:tcStyle>
    </a:lastCol>
    <a:firstCol>
      <a:tcTxStyle b="off">
        <a:fontRef idx="minor">
          <a:prstClr val="black"/>
        </a:fontRef>
        <a:schemeClr val="lt1"/>
      </a:tcTxStyle>
      <a:tcStyle>
        <a:tcBdr>
          <a:insideH>
            <a:ln w="6350" cmpd="sng">
              <a:solidFill>
                <a:schemeClr val="dk2">
                  <a:tint val="30000"/>
                </a:schemeClr>
              </a:solidFill>
            </a:ln>
          </a:insideH>
        </a:tcBdr>
        <a:fill>
          <a:solidFill>
            <a:schemeClr val="dk2"/>
          </a:solidFill>
        </a:fill>
      </a:tcStyle>
    </a:firstCol>
    <a:lastRow>
      <a:tcTxStyle b="off">
        <a:fontRef idx="minor">
          <a:prstClr val="black"/>
        </a:fontRef>
        <a:schemeClr val="lt1"/>
      </a:tcTxStyle>
      <a:tcStyle>
        <a:tcBdr>
          <a:top>
            <a:ln w="6350" cmpd="sng">
              <a:solidFill>
                <a:schemeClr val="dk2">
                  <a:tint val="30000"/>
                </a:schemeClr>
              </a:solidFill>
            </a:ln>
          </a:top>
          <a:insideV>
            <a:ln w="6350" cmpd="sng">
              <a:solidFill>
                <a:schemeClr val="dk2">
                  <a:tint val="30000"/>
                </a:schemeClr>
              </a:solidFill>
            </a:ln>
          </a:insideV>
        </a:tcBdr>
        <a:fill>
          <a:solidFill>
            <a:schemeClr val="dk2">
              <a:lumMod val="75000"/>
            </a:schemeClr>
          </a:solidFill>
        </a:fill>
      </a:tcStyle>
    </a:lastRow>
    <a:firstRow>
      <a:tcTxStyle b="off">
        <a:fontRef idx="minor">
          <a:prstClr val="black"/>
        </a:fontRef>
        <a:schemeClr val="lt1"/>
      </a:tcTxStyle>
      <a:tcStyle>
        <a:tcBdr>
          <a:bottom>
            <a:ln w="6350" cmpd="sng">
              <a:solidFill>
                <a:schemeClr val="dk2">
                  <a:tint val="40000"/>
                </a:schemeClr>
              </a:solidFill>
            </a:ln>
          </a:bottom>
          <a:insideV>
            <a:ln w="6350" cmpd="sng">
              <a:solidFill>
                <a:schemeClr val="dk2">
                  <a:tint val="40000"/>
                </a:schemeClr>
              </a:solidFill>
            </a:ln>
          </a:insideV>
        </a:tcBdr>
        <a:fill>
          <a:solidFill>
            <a:schemeClr val="dk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75" autoAdjust="0"/>
    <p:restoredTop sz="80508" autoAdjust="0"/>
  </p:normalViewPr>
  <p:slideViewPr>
    <p:cSldViewPr snapToGrid="0">
      <p:cViewPr varScale="1">
        <p:scale>
          <a:sx n="89" d="100"/>
          <a:sy n="89" d="100"/>
        </p:scale>
        <p:origin x="1542" y="8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Lst>
  </p:outlin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13" Type="http://schemas.openxmlformats.org/officeDocument/2006/relationships/slide" Target="slides/slide14.xml"/><Relationship Id="rId18" Type="http://schemas.openxmlformats.org/officeDocument/2006/relationships/slide" Target="slides/slide19.xml"/><Relationship Id="rId26" Type="http://schemas.openxmlformats.org/officeDocument/2006/relationships/slide" Target="slides/slide27.xml"/><Relationship Id="rId39" Type="http://schemas.openxmlformats.org/officeDocument/2006/relationships/slide" Target="slides/slide40.xml"/><Relationship Id="rId21" Type="http://schemas.openxmlformats.org/officeDocument/2006/relationships/slide" Target="slides/slide22.xml"/><Relationship Id="rId34" Type="http://schemas.openxmlformats.org/officeDocument/2006/relationships/slide" Target="slides/slide35.xml"/><Relationship Id="rId42" Type="http://schemas.openxmlformats.org/officeDocument/2006/relationships/slide" Target="slides/slide43.xml"/><Relationship Id="rId47" Type="http://schemas.openxmlformats.org/officeDocument/2006/relationships/slide" Target="slides/slide48.xml"/><Relationship Id="rId50" Type="http://schemas.openxmlformats.org/officeDocument/2006/relationships/slide" Target="slides/slide51.xml"/><Relationship Id="rId55" Type="http://schemas.openxmlformats.org/officeDocument/2006/relationships/slide" Target="slides/slide56.xml"/><Relationship Id="rId63" Type="http://schemas.openxmlformats.org/officeDocument/2006/relationships/slide" Target="slides/slide64.xml"/><Relationship Id="rId7" Type="http://schemas.openxmlformats.org/officeDocument/2006/relationships/slide" Target="slides/slide8.xml"/><Relationship Id="rId2" Type="http://schemas.openxmlformats.org/officeDocument/2006/relationships/slide" Target="slides/slide3.xml"/><Relationship Id="rId16" Type="http://schemas.openxmlformats.org/officeDocument/2006/relationships/slide" Target="slides/slide17.xml"/><Relationship Id="rId29" Type="http://schemas.openxmlformats.org/officeDocument/2006/relationships/slide" Target="slides/slide30.xml"/><Relationship Id="rId11" Type="http://schemas.openxmlformats.org/officeDocument/2006/relationships/slide" Target="slides/slide12.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8.xml"/><Relationship Id="rId40" Type="http://schemas.openxmlformats.org/officeDocument/2006/relationships/slide" Target="slides/slide41.xml"/><Relationship Id="rId45" Type="http://schemas.openxmlformats.org/officeDocument/2006/relationships/slide" Target="slides/slide46.xml"/><Relationship Id="rId53" Type="http://schemas.openxmlformats.org/officeDocument/2006/relationships/slide" Target="slides/slide54.xml"/><Relationship Id="rId58" Type="http://schemas.openxmlformats.org/officeDocument/2006/relationships/slide" Target="slides/slide59.xml"/><Relationship Id="rId5" Type="http://schemas.openxmlformats.org/officeDocument/2006/relationships/slide" Target="slides/slide6.xml"/><Relationship Id="rId61" Type="http://schemas.openxmlformats.org/officeDocument/2006/relationships/slide" Target="slides/slide62.xml"/><Relationship Id="rId19" Type="http://schemas.openxmlformats.org/officeDocument/2006/relationships/slide" Target="slides/slide20.xml"/><Relationship Id="rId14" Type="http://schemas.openxmlformats.org/officeDocument/2006/relationships/slide" Target="slides/slide15.xml"/><Relationship Id="rId22" Type="http://schemas.openxmlformats.org/officeDocument/2006/relationships/slide" Target="slides/slide23.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6.xml"/><Relationship Id="rId43" Type="http://schemas.openxmlformats.org/officeDocument/2006/relationships/slide" Target="slides/slide44.xml"/><Relationship Id="rId48" Type="http://schemas.openxmlformats.org/officeDocument/2006/relationships/slide" Target="slides/slide49.xml"/><Relationship Id="rId56" Type="http://schemas.openxmlformats.org/officeDocument/2006/relationships/slide" Target="slides/slide57.xml"/><Relationship Id="rId64" Type="http://schemas.openxmlformats.org/officeDocument/2006/relationships/slide" Target="slides/slide65.xml"/><Relationship Id="rId8" Type="http://schemas.openxmlformats.org/officeDocument/2006/relationships/slide" Target="slides/slide9.xml"/><Relationship Id="rId51" Type="http://schemas.openxmlformats.org/officeDocument/2006/relationships/slide" Target="slides/slide52.xml"/><Relationship Id="rId3" Type="http://schemas.openxmlformats.org/officeDocument/2006/relationships/slide" Target="slides/slide4.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39.xml"/><Relationship Id="rId46" Type="http://schemas.openxmlformats.org/officeDocument/2006/relationships/slide" Target="slides/slide47.xml"/><Relationship Id="rId59" Type="http://schemas.openxmlformats.org/officeDocument/2006/relationships/slide" Target="slides/slide60.xml"/><Relationship Id="rId20" Type="http://schemas.openxmlformats.org/officeDocument/2006/relationships/slide" Target="slides/slide21.xml"/><Relationship Id="rId41" Type="http://schemas.openxmlformats.org/officeDocument/2006/relationships/slide" Target="slides/slide42.xml"/><Relationship Id="rId54" Type="http://schemas.openxmlformats.org/officeDocument/2006/relationships/slide" Target="slides/slide55.xml"/><Relationship Id="rId62" Type="http://schemas.openxmlformats.org/officeDocument/2006/relationships/slide" Target="slides/slide63.xml"/><Relationship Id="rId1" Type="http://schemas.openxmlformats.org/officeDocument/2006/relationships/slide" Target="slides/slide1.xml"/><Relationship Id="rId6" Type="http://schemas.openxmlformats.org/officeDocument/2006/relationships/slide" Target="slides/slide7.xml"/><Relationship Id="rId15" Type="http://schemas.openxmlformats.org/officeDocument/2006/relationships/slide" Target="slides/slide16.xml"/><Relationship Id="rId23" Type="http://schemas.openxmlformats.org/officeDocument/2006/relationships/slide" Target="slides/slide24.xml"/><Relationship Id="rId28" Type="http://schemas.openxmlformats.org/officeDocument/2006/relationships/slide" Target="slides/slide29.xml"/><Relationship Id="rId36" Type="http://schemas.openxmlformats.org/officeDocument/2006/relationships/slide" Target="slides/slide37.xml"/><Relationship Id="rId49" Type="http://schemas.openxmlformats.org/officeDocument/2006/relationships/slide" Target="slides/slide50.xml"/><Relationship Id="rId57" Type="http://schemas.openxmlformats.org/officeDocument/2006/relationships/slide" Target="slides/slide58.xml"/><Relationship Id="rId10" Type="http://schemas.openxmlformats.org/officeDocument/2006/relationships/slide" Target="slides/slide11.xml"/><Relationship Id="rId31" Type="http://schemas.openxmlformats.org/officeDocument/2006/relationships/slide" Target="slides/slide32.xml"/><Relationship Id="rId44" Type="http://schemas.openxmlformats.org/officeDocument/2006/relationships/slide" Target="slides/slide45.xml"/><Relationship Id="rId52" Type="http://schemas.openxmlformats.org/officeDocument/2006/relationships/slide" Target="slides/slide53.xml"/><Relationship Id="rId60" Type="http://schemas.openxmlformats.org/officeDocument/2006/relationships/slide" Target="slides/slide61.xml"/><Relationship Id="rId4" Type="http://schemas.openxmlformats.org/officeDocument/2006/relationships/slide" Target="slides/slide5.xml"/><Relationship Id="rId9"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665443135032933E-2"/>
          <c:y val="5.9259259259259256E-3"/>
          <c:w val="0.94622670850487922"/>
          <c:h val="0.72008072324292793"/>
        </c:manualLayout>
      </c:layout>
      <c:barChart>
        <c:barDir val="col"/>
        <c:grouping val="clustered"/>
        <c:varyColors val="0"/>
        <c:ser>
          <c:idx val="0"/>
          <c:order val="0"/>
          <c:tx>
            <c:strRef>
              <c:f>Tabelle1!$B$1</c:f>
              <c:strCache>
                <c:ptCount val="1"/>
                <c:pt idx="0">
                  <c:v>Relative Loss [%] 50mm</c:v>
                </c:pt>
              </c:strCache>
            </c:strRef>
          </c:tx>
          <c:spPr>
            <a:solidFill>
              <a:schemeClr val="accent1">
                <a:lumMod val="40000"/>
                <a:lumOff val="60000"/>
              </a:schemeClr>
            </a:solidFill>
            <a:ln w="9525" cap="flat" cmpd="sng" algn="ctr">
              <a:solidFill>
                <a:schemeClr val="accent1">
                  <a:shade val="95000"/>
                </a:schemeClr>
              </a:solidFill>
              <a:round/>
            </a:ln>
            <a:effectLst/>
          </c:spPr>
          <c:invertIfNegative val="0"/>
          <c:dLbls>
            <c:dLbl>
              <c:idx val="0"/>
              <c:tx>
                <c:rich>
                  <a:bodyPr/>
                  <a:lstStyle/>
                  <a:p>
                    <a:r>
                      <a:rPr lang="en-US"/>
                      <a:t>2,85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36F-4978-9C3A-394B4F1848E6}"/>
                </c:ext>
              </c:extLst>
            </c:dLbl>
            <c:dLbl>
              <c:idx val="2"/>
              <c:tx>
                <c:rich>
                  <a:bodyPr/>
                  <a:lstStyle/>
                  <a:p>
                    <a:fld id="{2B4ADD41-3841-443F-BECB-6E7B4918ECE6}" type="VALUE">
                      <a:rPr lang="en-US">
                        <a:solidFill>
                          <a:schemeClr val="tx1"/>
                        </a:solidFill>
                      </a:rPr>
                      <a:pPr/>
                      <a:t>[VALUE]</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536F-4978-9C3A-394B4F1848E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Tabelle1!$A$2:$A$7</c:f>
              <c:strCache>
                <c:ptCount val="6"/>
                <c:pt idx="0">
                  <c:v>FNO</c:v>
                </c:pt>
                <c:pt idx="1">
                  <c:v>Physic FNO</c:v>
                </c:pt>
                <c:pt idx="2">
                  <c:v>GINO</c:v>
                </c:pt>
                <c:pt idx="3">
                  <c:v>LNO</c:v>
                </c:pt>
                <c:pt idx="4">
                  <c:v>Hybrid-FNO </c:v>
                </c:pt>
                <c:pt idx="5">
                  <c:v>FNO-Attention</c:v>
                </c:pt>
              </c:strCache>
            </c:strRef>
          </c:cat>
          <c:val>
            <c:numRef>
              <c:f>Tabelle1!$B$2:$B$7</c:f>
              <c:numCache>
                <c:formatCode>General</c:formatCode>
                <c:ptCount val="6"/>
                <c:pt idx="0">
                  <c:v>2.85</c:v>
                </c:pt>
                <c:pt idx="1">
                  <c:v>7.08</c:v>
                </c:pt>
                <c:pt idx="2">
                  <c:v>14.42</c:v>
                </c:pt>
                <c:pt idx="3">
                  <c:v>6.43</c:v>
                </c:pt>
                <c:pt idx="4">
                  <c:v>3.27</c:v>
                </c:pt>
                <c:pt idx="5">
                  <c:v>2.75</c:v>
                </c:pt>
              </c:numCache>
            </c:numRef>
          </c:val>
          <c:extLst>
            <c:ext xmlns:c16="http://schemas.microsoft.com/office/drawing/2014/chart" uri="{C3380CC4-5D6E-409C-BE32-E72D297353CC}">
              <c16:uniqueId val="{00000000-536F-4978-9C3A-394B4F1848E6}"/>
            </c:ext>
          </c:extLst>
        </c:ser>
        <c:ser>
          <c:idx val="1"/>
          <c:order val="1"/>
          <c:tx>
            <c:strRef>
              <c:f>Tabelle1!$C$1</c:f>
              <c:strCache>
                <c:ptCount val="1"/>
                <c:pt idx="0">
                  <c:v>Relative Loss [%] 1000mm</c:v>
                </c:pt>
              </c:strCache>
            </c:strRef>
          </c:tx>
          <c:spPr>
            <a:solidFill>
              <a:schemeClr val="tx1">
                <a:lumMod val="65000"/>
                <a:lumOff val="35000"/>
              </a:schemeClr>
            </a:solidFill>
            <a:ln w="9525" cap="flat" cmpd="sng" algn="ctr">
              <a:solidFill>
                <a:schemeClr val="tx1">
                  <a:lumMod val="65000"/>
                  <a:lumOff val="35000"/>
                </a:schemeClr>
              </a:solidFill>
              <a:round/>
            </a:ln>
            <a:effectLst/>
          </c:spPr>
          <c:invertIfNegative val="0"/>
          <c:dLbls>
            <c:dLbl>
              <c:idx val="2"/>
              <c:tx>
                <c:rich>
                  <a:bodyPr/>
                  <a:lstStyle/>
                  <a:p>
                    <a:fld id="{DC3D3FCB-A834-4336-8FFB-23A2973C83FB}" type="VALUE">
                      <a:rPr lang="en-US">
                        <a:solidFill>
                          <a:schemeClr val="tx1"/>
                        </a:solidFill>
                      </a:rPr>
                      <a:pPr/>
                      <a:t>[VALUE]</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36F-4978-9C3A-394B4F1848E6}"/>
                </c:ext>
              </c:extLst>
            </c:dLbl>
            <c:dLbl>
              <c:idx val="4"/>
              <c:tx>
                <c:rich>
                  <a:bodyPr/>
                  <a:lstStyle/>
                  <a:p>
                    <a:r>
                      <a:rPr lang="en-US"/>
                      <a:t>1517,4</a:t>
                    </a:r>
                    <a:endParaRPr lang="en-US"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536F-4978-9C3A-394B4F1848E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Tabelle1!$A$2:$A$7</c:f>
              <c:strCache>
                <c:ptCount val="6"/>
                <c:pt idx="0">
                  <c:v>FNO</c:v>
                </c:pt>
                <c:pt idx="1">
                  <c:v>Physic FNO</c:v>
                </c:pt>
                <c:pt idx="2">
                  <c:v>GINO</c:v>
                </c:pt>
                <c:pt idx="3">
                  <c:v>LNO</c:v>
                </c:pt>
                <c:pt idx="4">
                  <c:v>Hybrid-FNO </c:v>
                </c:pt>
                <c:pt idx="5">
                  <c:v>FNO-Attention</c:v>
                </c:pt>
              </c:strCache>
            </c:strRef>
          </c:cat>
          <c:val>
            <c:numRef>
              <c:f>Tabelle1!$C$2:$C$7</c:f>
              <c:numCache>
                <c:formatCode>General</c:formatCode>
                <c:ptCount val="6"/>
                <c:pt idx="0">
                  <c:v>17.3</c:v>
                </c:pt>
                <c:pt idx="1">
                  <c:v>14.89</c:v>
                </c:pt>
                <c:pt idx="2">
                  <c:v>28.31</c:v>
                </c:pt>
                <c:pt idx="3">
                  <c:v>10.81</c:v>
                </c:pt>
                <c:pt idx="4">
                  <c:v>51.37</c:v>
                </c:pt>
                <c:pt idx="5">
                  <c:v>2.52</c:v>
                </c:pt>
              </c:numCache>
            </c:numRef>
          </c:val>
          <c:extLst>
            <c:ext xmlns:c16="http://schemas.microsoft.com/office/drawing/2014/chart" uri="{C3380CC4-5D6E-409C-BE32-E72D297353CC}">
              <c16:uniqueId val="{00000001-536F-4978-9C3A-394B4F1848E6}"/>
            </c:ext>
          </c:extLst>
        </c:ser>
        <c:dLbls>
          <c:dLblPos val="outEnd"/>
          <c:showLegendKey val="0"/>
          <c:showVal val="1"/>
          <c:showCatName val="0"/>
          <c:showSerName val="0"/>
          <c:showPercent val="0"/>
          <c:showBubbleSize val="0"/>
        </c:dLbls>
        <c:gapWidth val="100"/>
        <c:overlap val="-40"/>
        <c:axId val="-2086980384"/>
        <c:axId val="-2087469568"/>
      </c:barChart>
      <c:catAx>
        <c:axId val="-208698038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crossAx val="-2087469568"/>
        <c:crosses val="autoZero"/>
        <c:auto val="1"/>
        <c:lblAlgn val="ctr"/>
        <c:lblOffset val="100"/>
        <c:noMultiLvlLbl val="0"/>
      </c:catAx>
      <c:valAx>
        <c:axId val="-2087469568"/>
        <c:scaling>
          <c:orientation val="minMax"/>
        </c:scaling>
        <c:delete val="1"/>
        <c:axPos val="l"/>
        <c:numFmt formatCode="General" sourceLinked="1"/>
        <c:majorTickMark val="out"/>
        <c:minorTickMark val="none"/>
        <c:tickLblPos val="nextTo"/>
        <c:crossAx val="-2086980384"/>
        <c:crosses val="autoZero"/>
        <c:crossBetween val="between"/>
      </c:valAx>
      <c:spPr>
        <a:noFill/>
        <a:ln>
          <a:noFill/>
        </a:ln>
        <a:effectLst/>
      </c:spPr>
    </c:plotArea>
    <c:legend>
      <c:legendPos val="l"/>
      <c:legendEntry>
        <c:idx val="0"/>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legendEntry>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legendEntry>
      <c:layout>
        <c:manualLayout>
          <c:xMode val="edge"/>
          <c:yMode val="edge"/>
          <c:x val="2.4162861491628614E-3"/>
          <c:y val="0"/>
          <c:w val="0.5068491248097412"/>
          <c:h val="0.1474426998651761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665443135032933E-2"/>
          <c:y val="5.9259259259259256E-3"/>
          <c:w val="0.94622670850487922"/>
          <c:h val="0.72008072324292793"/>
        </c:manualLayout>
      </c:layout>
      <c:barChart>
        <c:barDir val="col"/>
        <c:grouping val="clustered"/>
        <c:varyColors val="0"/>
        <c:ser>
          <c:idx val="0"/>
          <c:order val="0"/>
          <c:tx>
            <c:strRef>
              <c:f>Tabelle1!$B$1</c:f>
              <c:strCache>
                <c:ptCount val="1"/>
                <c:pt idx="0">
                  <c:v>Relative Loss [%] 50mm</c:v>
                </c:pt>
              </c:strCache>
            </c:strRef>
          </c:tx>
          <c:spPr>
            <a:solidFill>
              <a:schemeClr val="accent1">
                <a:lumMod val="40000"/>
                <a:lumOff val="60000"/>
              </a:schemeClr>
            </a:solidFill>
            <a:ln w="9525" cap="flat" cmpd="sng" algn="ctr">
              <a:solidFill>
                <a:schemeClr val="accent1">
                  <a:shade val="95000"/>
                </a:schemeClr>
              </a:solidFill>
              <a:round/>
            </a:ln>
            <a:effectLst/>
          </c:spPr>
          <c:invertIfNegative val="0"/>
          <c:dLbls>
            <c:dLbl>
              <c:idx val="0"/>
              <c:tx>
                <c:rich>
                  <a:bodyPr/>
                  <a:lstStyle/>
                  <a:p>
                    <a:r>
                      <a:rPr lang="en-US" dirty="0"/>
                      <a:t>6,77</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5E1-4E04-8497-E242B9064BB7}"/>
                </c:ext>
              </c:extLst>
            </c:dLbl>
            <c:dLbl>
              <c:idx val="2"/>
              <c:tx>
                <c:rich>
                  <a:bodyPr/>
                  <a:lstStyle/>
                  <a:p>
                    <a:fld id="{2B4ADD41-3841-443F-BECB-6E7B4918ECE6}" type="VALUE">
                      <a:rPr lang="en-US">
                        <a:solidFill>
                          <a:schemeClr val="tx1"/>
                        </a:solidFill>
                      </a:rPr>
                      <a:pPr/>
                      <a:t>[VALUE]</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5E1-4E04-8497-E242B9064BB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Tabelle1!$A$2:$A$7</c:f>
              <c:strCache>
                <c:ptCount val="6"/>
                <c:pt idx="0">
                  <c:v>FNO</c:v>
                </c:pt>
                <c:pt idx="1">
                  <c:v>Physic FNO</c:v>
                </c:pt>
                <c:pt idx="2">
                  <c:v>GINO</c:v>
                </c:pt>
                <c:pt idx="3">
                  <c:v>LNO</c:v>
                </c:pt>
                <c:pt idx="4">
                  <c:v>Hybrid-FNO </c:v>
                </c:pt>
                <c:pt idx="5">
                  <c:v>FNO-Attention</c:v>
                </c:pt>
              </c:strCache>
            </c:strRef>
          </c:cat>
          <c:val>
            <c:numRef>
              <c:f>Tabelle1!$B$2:$B$7</c:f>
              <c:numCache>
                <c:formatCode>General</c:formatCode>
                <c:ptCount val="6"/>
                <c:pt idx="0">
                  <c:v>6.77</c:v>
                </c:pt>
                <c:pt idx="1">
                  <c:v>11.76</c:v>
                </c:pt>
                <c:pt idx="2">
                  <c:v>7.78</c:v>
                </c:pt>
                <c:pt idx="3">
                  <c:v>9.09</c:v>
                </c:pt>
                <c:pt idx="4">
                  <c:v>2.85</c:v>
                </c:pt>
                <c:pt idx="5">
                  <c:v>2.77</c:v>
                </c:pt>
              </c:numCache>
            </c:numRef>
          </c:val>
          <c:extLst>
            <c:ext xmlns:c16="http://schemas.microsoft.com/office/drawing/2014/chart" uri="{C3380CC4-5D6E-409C-BE32-E72D297353CC}">
              <c16:uniqueId val="{00000002-15E1-4E04-8497-E242B9064BB7}"/>
            </c:ext>
          </c:extLst>
        </c:ser>
        <c:ser>
          <c:idx val="1"/>
          <c:order val="1"/>
          <c:tx>
            <c:strRef>
              <c:f>Tabelle1!$C$1</c:f>
              <c:strCache>
                <c:ptCount val="1"/>
                <c:pt idx="0">
                  <c:v>Relative Loss [%] 1000mm</c:v>
                </c:pt>
              </c:strCache>
            </c:strRef>
          </c:tx>
          <c:spPr>
            <a:solidFill>
              <a:schemeClr val="tx1">
                <a:lumMod val="65000"/>
                <a:lumOff val="35000"/>
              </a:schemeClr>
            </a:solidFill>
            <a:ln w="9525" cap="flat" cmpd="sng" algn="ctr">
              <a:solidFill>
                <a:schemeClr val="tx1">
                  <a:lumMod val="65000"/>
                  <a:lumOff val="35000"/>
                </a:schemeClr>
              </a:solidFill>
              <a:round/>
            </a:ln>
            <a:effectLst/>
          </c:spPr>
          <c:invertIfNegative val="0"/>
          <c:dLbls>
            <c:dLbl>
              <c:idx val="2"/>
              <c:tx>
                <c:rich>
                  <a:bodyPr/>
                  <a:lstStyle/>
                  <a:p>
                    <a:fld id="{DC3D3FCB-A834-4336-8FFB-23A2973C83FB}" type="VALUE">
                      <a:rPr lang="en-US">
                        <a:solidFill>
                          <a:schemeClr val="tx1"/>
                        </a:solidFill>
                      </a:rPr>
                      <a:pPr/>
                      <a:t>[VALUE]</a:t>
                    </a:fld>
                    <a:endParaRPr lang="de-DE"/>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5E1-4E04-8497-E242B9064BB7}"/>
                </c:ext>
              </c:extLst>
            </c:dLbl>
            <c:dLbl>
              <c:idx val="4"/>
              <c:tx>
                <c:rich>
                  <a:bodyPr/>
                  <a:lstStyle/>
                  <a:p>
                    <a:r>
                      <a:rPr lang="en-US" dirty="0"/>
                      <a:t>8,05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5E1-4E04-8497-E242B9064BB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Tabelle1!$A$2:$A$7</c:f>
              <c:strCache>
                <c:ptCount val="6"/>
                <c:pt idx="0">
                  <c:v>FNO</c:v>
                </c:pt>
                <c:pt idx="1">
                  <c:v>Physic FNO</c:v>
                </c:pt>
                <c:pt idx="2">
                  <c:v>GINO</c:v>
                </c:pt>
                <c:pt idx="3">
                  <c:v>LNO</c:v>
                </c:pt>
                <c:pt idx="4">
                  <c:v>Hybrid-FNO </c:v>
                </c:pt>
                <c:pt idx="5">
                  <c:v>FNO-Attention</c:v>
                </c:pt>
              </c:strCache>
            </c:strRef>
          </c:cat>
          <c:val>
            <c:numRef>
              <c:f>Tabelle1!$C$2:$C$7</c:f>
              <c:numCache>
                <c:formatCode>General</c:formatCode>
                <c:ptCount val="6"/>
                <c:pt idx="0">
                  <c:v>10.38</c:v>
                </c:pt>
                <c:pt idx="1">
                  <c:v>16.09</c:v>
                </c:pt>
                <c:pt idx="2">
                  <c:v>29.55</c:v>
                </c:pt>
                <c:pt idx="3">
                  <c:v>38.47</c:v>
                </c:pt>
                <c:pt idx="4">
                  <c:v>8.0500000000000007</c:v>
                </c:pt>
                <c:pt idx="5">
                  <c:v>2.15</c:v>
                </c:pt>
              </c:numCache>
            </c:numRef>
          </c:val>
          <c:extLst>
            <c:ext xmlns:c16="http://schemas.microsoft.com/office/drawing/2014/chart" uri="{C3380CC4-5D6E-409C-BE32-E72D297353CC}">
              <c16:uniqueId val="{00000005-15E1-4E04-8497-E242B9064BB7}"/>
            </c:ext>
          </c:extLst>
        </c:ser>
        <c:dLbls>
          <c:dLblPos val="outEnd"/>
          <c:showLegendKey val="0"/>
          <c:showVal val="1"/>
          <c:showCatName val="0"/>
          <c:showSerName val="0"/>
          <c:showPercent val="0"/>
          <c:showBubbleSize val="0"/>
        </c:dLbls>
        <c:gapWidth val="100"/>
        <c:overlap val="-40"/>
        <c:axId val="-2086980384"/>
        <c:axId val="-2087469568"/>
      </c:barChart>
      <c:catAx>
        <c:axId val="-208698038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crossAx val="-2087469568"/>
        <c:crosses val="autoZero"/>
        <c:auto val="1"/>
        <c:lblAlgn val="ctr"/>
        <c:lblOffset val="100"/>
        <c:noMultiLvlLbl val="0"/>
      </c:catAx>
      <c:valAx>
        <c:axId val="-2087469568"/>
        <c:scaling>
          <c:orientation val="minMax"/>
        </c:scaling>
        <c:delete val="1"/>
        <c:axPos val="l"/>
        <c:numFmt formatCode="General" sourceLinked="1"/>
        <c:majorTickMark val="out"/>
        <c:minorTickMark val="none"/>
        <c:tickLblPos val="nextTo"/>
        <c:crossAx val="-2086980384"/>
        <c:crosses val="autoZero"/>
        <c:crossBetween val="between"/>
      </c:valAx>
      <c:spPr>
        <a:noFill/>
        <a:ln>
          <a:noFill/>
        </a:ln>
        <a:effectLst/>
      </c:spPr>
    </c:plotArea>
    <c:legend>
      <c:legendPos val="l"/>
      <c:legendEntry>
        <c:idx val="0"/>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legendEntry>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legendEntry>
      <c:layout>
        <c:manualLayout>
          <c:xMode val="edge"/>
          <c:yMode val="edge"/>
          <c:x val="2.4162861491628614E-3"/>
          <c:y val="0"/>
          <c:w val="0.45127454337899542"/>
          <c:h val="0.1437073969585810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9AABD0E-3101-4564-9EFF-B3BBF32EA978}" type="datetimeFigureOut">
              <a:rPr lang="de-DE" smtClean="0"/>
              <a:pPr/>
              <a:t>27.05.2024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EA06E4F-8004-4186-852A-627D056050BA}" type="slidenum">
              <a:rPr lang="de-DE" smtClean="0"/>
              <a:pPr/>
              <a:t>‹#›</a:t>
            </a:fld>
            <a:endParaRPr lang="de-DE" dirty="0"/>
          </a:p>
        </p:txBody>
      </p:sp>
    </p:spTree>
    <p:extLst>
      <p:ext uri="{BB962C8B-B14F-4D97-AF65-F5344CB8AC3E}">
        <p14:creationId xmlns:p14="http://schemas.microsoft.com/office/powerpoint/2010/main" val="167301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7EA06E4F-8004-4186-852A-627D056050BA}" type="slidenum">
              <a:rPr lang="de-DE" smtClean="0"/>
              <a:t>1</a:t>
            </a:fld>
            <a:endParaRPr lang="de-DE"/>
          </a:p>
        </p:txBody>
      </p:sp>
    </p:spTree>
    <p:extLst>
      <p:ext uri="{BB962C8B-B14F-4D97-AF65-F5344CB8AC3E}">
        <p14:creationId xmlns:p14="http://schemas.microsoft.com/office/powerpoint/2010/main" val="2552581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Nicht kumuliert</a:t>
            </a:r>
          </a:p>
          <a:p>
            <a:r>
              <a:rPr lang="de-DE" dirty="0"/>
              <a:t>Ein durchlauf </a:t>
            </a:r>
          </a:p>
          <a:p>
            <a:r>
              <a:rPr lang="de-DE" dirty="0"/>
              <a:t>86 Bilder -&gt; insgesamt 85 Vorhersagen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16</a:t>
            </a:fld>
            <a:endParaRPr lang="de-DE" dirty="0"/>
          </a:p>
        </p:txBody>
      </p:sp>
    </p:spTree>
    <p:extLst>
      <p:ext uri="{BB962C8B-B14F-4D97-AF65-F5344CB8AC3E}">
        <p14:creationId xmlns:p14="http://schemas.microsoft.com/office/powerpoint/2010/main" val="2340377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Nicht kumuliert</a:t>
            </a:r>
          </a:p>
          <a:p>
            <a:r>
              <a:rPr lang="de-DE" dirty="0"/>
              <a:t>Ein durchlauf </a:t>
            </a:r>
          </a:p>
          <a:p>
            <a:r>
              <a:rPr lang="de-DE" dirty="0"/>
              <a:t>86 Bilder -&gt; insgesamt 85 Vorhersagen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17</a:t>
            </a:fld>
            <a:endParaRPr lang="de-DE" dirty="0"/>
          </a:p>
        </p:txBody>
      </p:sp>
    </p:spTree>
    <p:extLst>
      <p:ext uri="{BB962C8B-B14F-4D97-AF65-F5344CB8AC3E}">
        <p14:creationId xmlns:p14="http://schemas.microsoft.com/office/powerpoint/2010/main" val="1985330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Nicht kumuliert</a:t>
            </a:r>
          </a:p>
          <a:p>
            <a:r>
              <a:rPr lang="de-DE" dirty="0"/>
              <a:t>Ein durchlauf </a:t>
            </a:r>
          </a:p>
          <a:p>
            <a:r>
              <a:rPr lang="de-DE" dirty="0"/>
              <a:t>86 Bilder -&gt; insgesamt 85 Vorhersagen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18</a:t>
            </a:fld>
            <a:endParaRPr lang="de-DE" dirty="0"/>
          </a:p>
        </p:txBody>
      </p:sp>
    </p:spTree>
    <p:extLst>
      <p:ext uri="{BB962C8B-B14F-4D97-AF65-F5344CB8AC3E}">
        <p14:creationId xmlns:p14="http://schemas.microsoft.com/office/powerpoint/2010/main" val="3743323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 log n statt matrixmultipplikation die höher als quadratische laufzeit hat</a:t>
            </a:r>
          </a:p>
          <a:p>
            <a:endParaRPr lang="de-DE" dirty="0"/>
          </a:p>
          <a:p>
            <a:r>
              <a:rPr lang="de-DE" dirty="0"/>
              <a:t>Vllt besser muster schon an Hand der Frequenzen erkennen</a:t>
            </a:r>
          </a:p>
          <a:p>
            <a:r>
              <a:rPr lang="de-DE" dirty="0"/>
              <a:t>Gewcihte alle Frequenzen gegenainander -&gt; so kann ich wichtigste Frequenzen filtern und erkennen über alle Input Daten</a:t>
            </a:r>
          </a:p>
          <a:p>
            <a:r>
              <a:rPr lang="de-DE" dirty="0"/>
              <a:t>Mehrere Blickwinkel auf Frequenzdaten </a:t>
            </a:r>
          </a:p>
          <a:p>
            <a:r>
              <a:rPr lang="de-DE" dirty="0"/>
              <a:t>Kann so vllt den Bias noch weiter verbessern der davon ausgeht dass lediglich die niedrigsten 16 Frequenz modes die globalen Muster in den Daten wiederspiegeln</a:t>
            </a:r>
          </a:p>
        </p:txBody>
      </p:sp>
      <p:sp>
        <p:nvSpPr>
          <p:cNvPr id="4" name="Slide Number Placeholder 3"/>
          <p:cNvSpPr>
            <a:spLocks noGrp="1"/>
          </p:cNvSpPr>
          <p:nvPr>
            <p:ph type="sldNum" sz="quarter" idx="5"/>
          </p:nvPr>
        </p:nvSpPr>
        <p:spPr/>
        <p:txBody>
          <a:bodyPr/>
          <a:lstStyle/>
          <a:p>
            <a:fld id="{7EA06E4F-8004-4186-852A-627D056050BA}" type="slidenum">
              <a:rPr lang="de-DE" smtClean="0"/>
              <a:pPr/>
              <a:t>20</a:t>
            </a:fld>
            <a:endParaRPr lang="de-DE" dirty="0"/>
          </a:p>
        </p:txBody>
      </p:sp>
    </p:spTree>
    <p:extLst>
      <p:ext uri="{BB962C8B-B14F-4D97-AF65-F5344CB8AC3E}">
        <p14:creationId xmlns:p14="http://schemas.microsoft.com/office/powerpoint/2010/main" val="1673553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Raytheon = amerikanisches Rüstungsunternehmen und Elektronikhersteller</a:t>
            </a:r>
          </a:p>
          <a:p>
            <a:r>
              <a:rPr lang="de-DE" dirty="0"/>
              <a:t>Army Research Laboratory = Forschungseinrichtung in dem amerikanischen Milität welche sich mit neuen Trends und Technologien beschäftigt um die Stellung des amerikanischen Militärs global zu sichern</a:t>
            </a:r>
          </a:p>
        </p:txBody>
      </p:sp>
      <p:sp>
        <p:nvSpPr>
          <p:cNvPr id="4" name="Slide Number Placeholder 3"/>
          <p:cNvSpPr>
            <a:spLocks noGrp="1"/>
          </p:cNvSpPr>
          <p:nvPr>
            <p:ph type="sldNum" sz="quarter" idx="5"/>
          </p:nvPr>
        </p:nvSpPr>
        <p:spPr/>
        <p:txBody>
          <a:bodyPr/>
          <a:lstStyle/>
          <a:p>
            <a:fld id="{7EA06E4F-8004-4186-852A-627D056050BA}" type="slidenum">
              <a:rPr lang="de-DE" smtClean="0"/>
              <a:pPr/>
              <a:t>23</a:t>
            </a:fld>
            <a:endParaRPr lang="de-DE" dirty="0"/>
          </a:p>
        </p:txBody>
      </p:sp>
    </p:spTree>
    <p:extLst>
      <p:ext uri="{BB962C8B-B14F-4D97-AF65-F5344CB8AC3E}">
        <p14:creationId xmlns:p14="http://schemas.microsoft.com/office/powerpoint/2010/main" val="164544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L ist hier der Transformationsoperator welcher in heat equation der differnetial operator wäre</a:t>
            </a:r>
          </a:p>
          <a:p>
            <a:r>
              <a:rPr lang="de-DE" dirty="0"/>
              <a:t>U und f sind zwei funktionen. F ist eine source funktion welche einen externen Einfluss auf das System widerspiegelt. Erlerne den Transformationsoperator</a:t>
            </a:r>
          </a:p>
          <a:p>
            <a:r>
              <a:rPr lang="de-DE" dirty="0"/>
              <a:t>Greensche Funkiton als allgemeines Lösungsverfahren für PDEs -&gt; Systemantwort wird in kleine Impulse zerlegt die dann aufsummiert werden (Faltung). Antwort eines Systems an punkt x auf einen impuls an einem punkt y</a:t>
            </a:r>
          </a:p>
          <a:p>
            <a:r>
              <a:rPr lang="de-DE" dirty="0"/>
              <a:t>Input durch encoder decoder struktur auf höhere Repräsentation bringen um mehr merkmale zu filtern</a:t>
            </a:r>
          </a:p>
          <a:p>
            <a:r>
              <a:rPr lang="de-DE" dirty="0"/>
              <a:t>Unabhängig vom Mesh arbeiten -&gt; discretization invariant (kann somit beliebige meshes füttern)</a:t>
            </a:r>
          </a:p>
          <a:p>
            <a:r>
              <a:rPr lang="de-DE" dirty="0"/>
              <a:t>Dadruch das der Operator gelernt wird und nicht die Funkiton besitzt er eine hohe Generalisierungsfähigkeit</a:t>
            </a:r>
          </a:p>
          <a:p>
            <a:r>
              <a:rPr lang="de-DE" dirty="0"/>
              <a:t>Zero shot: auch wenn model auf geringer Auflösung trainiert wird kann es Vorhersagen auf hoher Auflösung durchführen</a:t>
            </a:r>
          </a:p>
        </p:txBody>
      </p:sp>
      <p:sp>
        <p:nvSpPr>
          <p:cNvPr id="4" name="Slide Number Placeholder 3"/>
          <p:cNvSpPr>
            <a:spLocks noGrp="1"/>
          </p:cNvSpPr>
          <p:nvPr>
            <p:ph type="sldNum" sz="quarter" idx="5"/>
          </p:nvPr>
        </p:nvSpPr>
        <p:spPr/>
        <p:txBody>
          <a:bodyPr/>
          <a:lstStyle/>
          <a:p>
            <a:fld id="{7EA06E4F-8004-4186-852A-627D056050BA}" type="slidenum">
              <a:rPr lang="de-DE" smtClean="0"/>
              <a:pPr/>
              <a:t>25</a:t>
            </a:fld>
            <a:endParaRPr lang="de-DE" dirty="0"/>
          </a:p>
        </p:txBody>
      </p:sp>
    </p:spTree>
    <p:extLst>
      <p:ext uri="{BB962C8B-B14F-4D97-AF65-F5344CB8AC3E}">
        <p14:creationId xmlns:p14="http://schemas.microsoft.com/office/powerpoint/2010/main" val="2832874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Faltung im Frequenzbereich einfache Multiplikation</a:t>
            </a:r>
          </a:p>
          <a:p>
            <a:r>
              <a:rPr lang="de-DE" dirty="0"/>
              <a:t>Reichen die niedrigsten Frequenzen aus um das gesamte Systemverhalten abzubilden -&gt; globale Muster lernen</a:t>
            </a:r>
          </a:p>
          <a:p>
            <a:r>
              <a:rPr lang="de-DE" dirty="0"/>
              <a:t>Hohe Frequenzen erzeugen noise die somit entfernt wird</a:t>
            </a:r>
          </a:p>
          <a:p>
            <a:r>
              <a:rPr lang="de-DE" dirty="0"/>
              <a:t>Dann wieder Rücktransformation mit inverse Fourier Transformation</a:t>
            </a:r>
          </a:p>
          <a:p>
            <a:r>
              <a:rPr lang="de-DE" dirty="0"/>
              <a:t>Füge bias Term W an um die lokalen Muster aus den hohen Freqwuenzen nciht zu verlieren. Das ist ein lineares layer auf den original input angewendet</a:t>
            </a:r>
          </a:p>
          <a:p>
            <a:r>
              <a:rPr lang="de-DE" dirty="0"/>
              <a:t>FNO gut für periodische Daten und Muster -&gt; uniforme Strukturen gut</a:t>
            </a:r>
          </a:p>
        </p:txBody>
      </p:sp>
      <p:sp>
        <p:nvSpPr>
          <p:cNvPr id="4" name="Slide Number Placeholder 3"/>
          <p:cNvSpPr>
            <a:spLocks noGrp="1"/>
          </p:cNvSpPr>
          <p:nvPr>
            <p:ph type="sldNum" sz="quarter" idx="5"/>
          </p:nvPr>
        </p:nvSpPr>
        <p:spPr/>
        <p:txBody>
          <a:bodyPr/>
          <a:lstStyle/>
          <a:p>
            <a:fld id="{7EA06E4F-8004-4186-852A-627D056050BA}" type="slidenum">
              <a:rPr lang="de-DE" smtClean="0"/>
              <a:pPr/>
              <a:t>26</a:t>
            </a:fld>
            <a:endParaRPr lang="de-DE" dirty="0"/>
          </a:p>
        </p:txBody>
      </p:sp>
    </p:spTree>
    <p:extLst>
      <p:ext uri="{BB962C8B-B14F-4D97-AF65-F5344CB8AC3E}">
        <p14:creationId xmlns:p14="http://schemas.microsoft.com/office/powerpoint/2010/main" val="1426755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PINN lernt nur eine kleine Domäne für eine PDE </a:t>
            </a:r>
          </a:p>
          <a:p>
            <a:r>
              <a:rPr lang="de-DE" dirty="0"/>
              <a:t>Kann nciht einfach auf andere Startbedingungen generalisieren </a:t>
            </a:r>
          </a:p>
        </p:txBody>
      </p:sp>
      <p:sp>
        <p:nvSpPr>
          <p:cNvPr id="4" name="Slide Number Placeholder 3"/>
          <p:cNvSpPr>
            <a:spLocks noGrp="1"/>
          </p:cNvSpPr>
          <p:nvPr>
            <p:ph type="sldNum" sz="quarter" idx="5"/>
          </p:nvPr>
        </p:nvSpPr>
        <p:spPr/>
        <p:txBody>
          <a:bodyPr/>
          <a:lstStyle/>
          <a:p>
            <a:fld id="{7EA06E4F-8004-4186-852A-627D056050BA}" type="slidenum">
              <a:rPr lang="de-DE" smtClean="0"/>
              <a:pPr/>
              <a:t>27</a:t>
            </a:fld>
            <a:endParaRPr lang="de-DE" dirty="0"/>
          </a:p>
        </p:txBody>
      </p:sp>
    </p:spTree>
    <p:extLst>
      <p:ext uri="{BB962C8B-B14F-4D97-AF65-F5344CB8AC3E}">
        <p14:creationId xmlns:p14="http://schemas.microsoft.com/office/powerpoint/2010/main" val="2284770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K_m Eigenfunkitonen des Laplace operators</a:t>
            </a:r>
          </a:p>
          <a:p>
            <a:r>
              <a:rPr lang="de-DE" dirty="0"/>
              <a:t>Pseudo inverse wird aus Eigenfunktionen gebildet -&gt; dies hat vortiel im Vergleich zu normaler inversen dass sie z.b. auch singuläre Matrizen verarbeiten kann (Matrizen deren determinante = 0)</a:t>
            </a:r>
          </a:p>
          <a:p>
            <a:r>
              <a:rPr lang="de-DE" dirty="0"/>
              <a:t>Lerne dann auch iweder bestimmte Anzahl an Laplace modes -&gt; somit die modes bzw Eigenfunkitonen, welche die Input Daten am besten abbilden</a:t>
            </a:r>
          </a:p>
          <a:p>
            <a:r>
              <a:rPr lang="de-DE" dirty="0"/>
              <a:t>Laplace Operator betrachtet immer die benachbarten Nodes -&gt; besser geeignet für nicht uniforme Meshes da er nciht die ganzheitliche Struktur des Meshes nimmt</a:t>
            </a:r>
          </a:p>
          <a:p>
            <a:r>
              <a:rPr lang="de-DE" dirty="0"/>
              <a:t>Eigenvektoren werden nach aufsteigender Reihenfolge sorterit nach ihren Eigenvalues -&gt; kleinen Eigenvektoren bilden die Modes</a:t>
            </a:r>
          </a:p>
          <a:p>
            <a:r>
              <a:rPr lang="de-DE" dirty="0"/>
              <a:t>Große eigenvalues stehen für hohe Varianz in den Daten -&gt; kleinen Werte geben die grundlegenden Muster an</a:t>
            </a:r>
          </a:p>
        </p:txBody>
      </p:sp>
      <p:sp>
        <p:nvSpPr>
          <p:cNvPr id="4" name="Slide Number Placeholder 3"/>
          <p:cNvSpPr>
            <a:spLocks noGrp="1"/>
          </p:cNvSpPr>
          <p:nvPr>
            <p:ph type="sldNum" sz="quarter" idx="5"/>
          </p:nvPr>
        </p:nvSpPr>
        <p:spPr/>
        <p:txBody>
          <a:bodyPr/>
          <a:lstStyle/>
          <a:p>
            <a:fld id="{7EA06E4F-8004-4186-852A-627D056050BA}" type="slidenum">
              <a:rPr lang="de-DE" smtClean="0"/>
              <a:pPr/>
              <a:t>28</a:t>
            </a:fld>
            <a:endParaRPr lang="de-DE" dirty="0"/>
          </a:p>
        </p:txBody>
      </p:sp>
    </p:spTree>
    <p:extLst>
      <p:ext uri="{BB962C8B-B14F-4D97-AF65-F5344CB8AC3E}">
        <p14:creationId xmlns:p14="http://schemas.microsoft.com/office/powerpoint/2010/main" val="3439548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Wichtig ist ein fester radius für kugel</a:t>
            </a:r>
          </a:p>
          <a:p>
            <a:r>
              <a:rPr lang="de-DE" dirty="0"/>
              <a:t>Nehme ich immer nur nächste Nachbarn bin ich abhängig von der Grid sturkutr und der Diskretisierung -&gt; sehr feine Disktretisierung bedeutet, dass GNO eine pointwise operatiron wird</a:t>
            </a:r>
          </a:p>
          <a:p>
            <a:r>
              <a:rPr lang="de-DE" dirty="0"/>
              <a:t>L ist Adjazenzmatrix die Nachbarschaftsbeziehungen enthält, H ist die Feature Matrix der nodes, W ist die Gewcihte Matrix</a:t>
            </a:r>
          </a:p>
          <a:p>
            <a:r>
              <a:rPr lang="de-DE" dirty="0"/>
              <a:t> h ist ein lineares layer bzw eine Funktion, Berechne differenz zwischen benachbarten nodes und hänge sie an das aktuell betrachtete node feature an -&gt; besser lokale Beziehungen lernen und bringe sie dann in globalen kontext durch das anhängen an aktuellen node</a:t>
            </a:r>
          </a:p>
        </p:txBody>
      </p:sp>
      <p:sp>
        <p:nvSpPr>
          <p:cNvPr id="4" name="Slide Number Placeholder 3"/>
          <p:cNvSpPr>
            <a:spLocks noGrp="1"/>
          </p:cNvSpPr>
          <p:nvPr>
            <p:ph type="sldNum" sz="quarter" idx="5"/>
          </p:nvPr>
        </p:nvSpPr>
        <p:spPr/>
        <p:txBody>
          <a:bodyPr/>
          <a:lstStyle/>
          <a:p>
            <a:fld id="{7EA06E4F-8004-4186-852A-627D056050BA}" type="slidenum">
              <a:rPr lang="de-DE" smtClean="0"/>
              <a:pPr/>
              <a:t>29</a:t>
            </a:fld>
            <a:endParaRPr lang="de-DE" dirty="0"/>
          </a:p>
        </p:txBody>
      </p:sp>
    </p:spTree>
    <p:extLst>
      <p:ext uri="{BB962C8B-B14F-4D97-AF65-F5344CB8AC3E}">
        <p14:creationId xmlns:p14="http://schemas.microsoft.com/office/powerpoint/2010/main" val="137611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Unterschiedliche Kühlzpnen insgesamt 8</a:t>
            </a:r>
          </a:p>
          <a:p>
            <a:endParaRPr lang="de-DE" dirty="0"/>
          </a:p>
          <a:p>
            <a:r>
              <a:rPr lang="de-DE" dirty="0"/>
              <a:t>Räumliche und Zeitliche Temperaturveränderung</a:t>
            </a:r>
          </a:p>
          <a:p>
            <a:endParaRPr lang="de-DE" dirty="0"/>
          </a:p>
          <a:p>
            <a:r>
              <a:rPr lang="de-DE" dirty="0"/>
              <a:t>Navier stokes ist eine PDE welche die Bewegung von Fluiden beschreibt</a:t>
            </a:r>
          </a:p>
          <a:p>
            <a:r>
              <a:rPr lang="de-DE" dirty="0"/>
              <a:t>ML aNsätze sind um den Faktor 1000 schneller als traditionalle Solver nachdem sie trainiert wurden</a:t>
            </a:r>
          </a:p>
        </p:txBody>
      </p:sp>
      <p:sp>
        <p:nvSpPr>
          <p:cNvPr id="4" name="Slide Number Placeholder 3"/>
          <p:cNvSpPr>
            <a:spLocks noGrp="1"/>
          </p:cNvSpPr>
          <p:nvPr>
            <p:ph type="sldNum" sz="quarter" idx="5"/>
          </p:nvPr>
        </p:nvSpPr>
        <p:spPr/>
        <p:txBody>
          <a:bodyPr/>
          <a:lstStyle/>
          <a:p>
            <a:fld id="{7EA06E4F-8004-4186-852A-627D056050BA}" type="slidenum">
              <a:rPr lang="de-DE" smtClean="0"/>
              <a:pPr/>
              <a:t>4</a:t>
            </a:fld>
            <a:endParaRPr lang="de-DE" dirty="0"/>
          </a:p>
        </p:txBody>
      </p:sp>
    </p:spTree>
    <p:extLst>
      <p:ext uri="{BB962C8B-B14F-4D97-AF65-F5344CB8AC3E}">
        <p14:creationId xmlns:p14="http://schemas.microsoft.com/office/powerpoint/2010/main" val="918209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30</a:t>
            </a:fld>
            <a:endParaRPr lang="de-DE" dirty="0"/>
          </a:p>
        </p:txBody>
      </p:sp>
    </p:spTree>
    <p:extLst>
      <p:ext uri="{BB962C8B-B14F-4D97-AF65-F5344CB8AC3E}">
        <p14:creationId xmlns:p14="http://schemas.microsoft.com/office/powerpoint/2010/main" val="3709572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Vorteil gegenüber rekurenten Strukturen welche immer nur bestimmte anzahl an vorherigen Zeitschritten einebziehen können aus Kapazitätsgründen</a:t>
            </a:r>
          </a:p>
          <a:p>
            <a:r>
              <a:rPr lang="de-DE" dirty="0"/>
              <a:t>D_k gibt die Anzahl der heads an -&gt; jeder head verarbeitet vollständigen Input und gibt einen neuen Blickpunkt auf die Daten -&gt; unterschiedliche Merkmale filterbar</a:t>
            </a:r>
          </a:p>
          <a:p>
            <a:r>
              <a:rPr lang="de-DE" dirty="0"/>
              <a:t>Durch d_k wird zur Normalisierung benutzt</a:t>
            </a:r>
          </a:p>
          <a:p>
            <a:r>
              <a:rPr lang="de-DE" dirty="0"/>
              <a:t>W^O ist dann niochmal Gewcihte Matrix -&gt; somit am Ende nochmal lineares Layer anwenden auf Konkatenation</a:t>
            </a:r>
          </a:p>
          <a:p>
            <a:r>
              <a:rPr lang="de-DE" dirty="0"/>
              <a:t>Pos ist die posiiton in der sequenz, i ist hierbei der index für die entsprechende input dimension</a:t>
            </a:r>
          </a:p>
          <a:p>
            <a:r>
              <a:rPr lang="de-DE" dirty="0"/>
              <a:t>Mit größerem i nehmen Frequenzen ab. Somit in höheren Dimensionen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31</a:t>
            </a:fld>
            <a:endParaRPr lang="de-DE" dirty="0"/>
          </a:p>
        </p:txBody>
      </p:sp>
    </p:spTree>
    <p:extLst>
      <p:ext uri="{BB962C8B-B14F-4D97-AF65-F5344CB8AC3E}">
        <p14:creationId xmlns:p14="http://schemas.microsoft.com/office/powerpoint/2010/main" val="2756571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NN geben nur eine Lösung der PDE wieder und keine Funktion</a:t>
            </a:r>
          </a:p>
          <a:p>
            <a:r>
              <a:rPr lang="de-DE" dirty="0"/>
              <a:t>DeepONet in seiner klassischen Form durch das Branch net beschränkt auf feste Input Größe und somit nicht discretization invariant</a:t>
            </a:r>
          </a:p>
          <a:p>
            <a:r>
              <a:rPr lang="de-DE" dirty="0"/>
              <a:t>Somit kann auch nicht jeder Input aufgenommen werden duch die Beschränkung des linearen Layers des branch net</a:t>
            </a:r>
          </a:p>
          <a:p>
            <a:endParaRPr lang="de-DE" dirty="0"/>
          </a:p>
          <a:p>
            <a:r>
              <a:rPr lang="de-DE" dirty="0"/>
              <a:t>Interpolation ist die numerische Simulation welche eben für jeden neuen Startwert neue berechnet werden muss</a:t>
            </a:r>
          </a:p>
          <a:p>
            <a:endParaRPr lang="de-DE" dirty="0"/>
          </a:p>
          <a:p>
            <a:r>
              <a:rPr lang="de-DE" dirty="0"/>
              <a:t>Aus diesem Grund wird die Klasse der Neural Operator im weiteren Verlauf untersucht </a:t>
            </a:r>
          </a:p>
        </p:txBody>
      </p:sp>
      <p:sp>
        <p:nvSpPr>
          <p:cNvPr id="4" name="Slide Number Placeholder 3"/>
          <p:cNvSpPr>
            <a:spLocks noGrp="1"/>
          </p:cNvSpPr>
          <p:nvPr>
            <p:ph type="sldNum" sz="quarter" idx="5"/>
          </p:nvPr>
        </p:nvSpPr>
        <p:spPr/>
        <p:txBody>
          <a:bodyPr/>
          <a:lstStyle/>
          <a:p>
            <a:fld id="{7EA06E4F-8004-4186-852A-627D056050BA}" type="slidenum">
              <a:rPr lang="de-DE" smtClean="0"/>
              <a:pPr/>
              <a:t>32</a:t>
            </a:fld>
            <a:endParaRPr lang="de-DE" dirty="0"/>
          </a:p>
        </p:txBody>
      </p:sp>
    </p:spTree>
    <p:extLst>
      <p:ext uri="{BB962C8B-B14F-4D97-AF65-F5344CB8AC3E}">
        <p14:creationId xmlns:p14="http://schemas.microsoft.com/office/powerpoint/2010/main" val="1539899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Dirichlet = stationäre Randbeidungen -&gt; zb wenn am Rand Bediungen 0 bei heat equation dann optimale Wärmeisolierung und kein austausch</a:t>
            </a:r>
          </a:p>
          <a:p>
            <a:r>
              <a:rPr lang="de-DE" dirty="0"/>
              <a:t>Neumann = Gradient in den Ranbereichen -&gt; Wärmefluss in den Randbereichen und somit die thermische Änderung der Energie dort</a:t>
            </a:r>
          </a:p>
          <a:p>
            <a:r>
              <a:rPr lang="de-DE" dirty="0"/>
              <a:t>Konduktion = Wärmeübertragung innerhalb eines Bauteiles (von hoher Konzantration zu niedriger Konzentration)</a:t>
            </a:r>
          </a:p>
          <a:p>
            <a:r>
              <a:rPr lang="de-DE" dirty="0"/>
              <a:t>Convection = Wärmeübetragung durch Fluidbewegung mit dem umgebenden Medium</a:t>
            </a:r>
          </a:p>
          <a:p>
            <a:r>
              <a:rPr lang="de-DE" dirty="0"/>
              <a:t>Strahlung = Wärmeabgabe des Glasses und Wärme einfluss durch Kühlkörper. Jedes Objekt das Temperatur über 0 Grad hat straht elektromagnetische Wärmestrahlen ab. Diese Wärme entsteht durch Bewegung von Atomen</a:t>
            </a:r>
          </a:p>
          <a:p>
            <a:r>
              <a:rPr lang="de-DE" dirty="0"/>
              <a:t>Verläufe bilden die Trainingsdaten und somit die Target bilder</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33</a:t>
            </a:fld>
            <a:endParaRPr lang="de-DE" dirty="0"/>
          </a:p>
        </p:txBody>
      </p:sp>
    </p:spTree>
    <p:extLst>
      <p:ext uri="{BB962C8B-B14F-4D97-AF65-F5344CB8AC3E}">
        <p14:creationId xmlns:p14="http://schemas.microsoft.com/office/powerpoint/2010/main" val="2175269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34</a:t>
            </a:fld>
            <a:endParaRPr lang="de-DE" dirty="0"/>
          </a:p>
        </p:txBody>
      </p:sp>
    </p:spTree>
    <p:extLst>
      <p:ext uri="{BB962C8B-B14F-4D97-AF65-F5344CB8AC3E}">
        <p14:creationId xmlns:p14="http://schemas.microsoft.com/office/powerpoint/2010/main" val="3455586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Prüfe Fähigkeit ob ein Model bereits aus den Mustern der realen Daten Feature lernen kann welche allgemein gültig sind und somit auch gute Vorhersagen auf Daten treffen kann die mit random Kühltemepraturen erzeugt wurden</a:t>
            </a:r>
          </a:p>
          <a:p>
            <a:endParaRPr lang="de-DE" dirty="0"/>
          </a:p>
          <a:p>
            <a:r>
              <a:rPr lang="de-DE" dirty="0"/>
              <a:t>Single step präferiert da an der realen Anlage nur Startbedingungen zur Verfüfung stehen -&gt; somit von Starttemperatur aus komplett Vorhersagen machen optimal</a:t>
            </a:r>
          </a:p>
          <a:p>
            <a:endParaRPr lang="de-DE" dirty="0"/>
          </a:p>
          <a:p>
            <a:r>
              <a:rPr lang="de-DE" dirty="0"/>
              <a:t>Multi-step benötigt eine reihe von input Temperaturbildern zu verschiedenen Zeitpunkten. Initial paar zeitschritte numerische erzeugen -&gt; Vorteil kann evtl komplexere Muster aus input reihe lernen</a:t>
            </a:r>
          </a:p>
        </p:txBody>
      </p:sp>
      <p:sp>
        <p:nvSpPr>
          <p:cNvPr id="4" name="Slide Number Placeholder 3"/>
          <p:cNvSpPr>
            <a:spLocks noGrp="1"/>
          </p:cNvSpPr>
          <p:nvPr>
            <p:ph type="sldNum" sz="quarter" idx="5"/>
          </p:nvPr>
        </p:nvSpPr>
        <p:spPr/>
        <p:txBody>
          <a:bodyPr/>
          <a:lstStyle/>
          <a:p>
            <a:fld id="{7EA06E4F-8004-4186-852A-627D056050BA}" type="slidenum">
              <a:rPr lang="de-DE" smtClean="0"/>
              <a:pPr/>
              <a:t>35</a:t>
            </a:fld>
            <a:endParaRPr lang="de-DE" dirty="0"/>
          </a:p>
        </p:txBody>
      </p:sp>
    </p:spTree>
    <p:extLst>
      <p:ext uri="{BB962C8B-B14F-4D97-AF65-F5344CB8AC3E}">
        <p14:creationId xmlns:p14="http://schemas.microsoft.com/office/powerpoint/2010/main" val="1628347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36</a:t>
            </a:fld>
            <a:endParaRPr lang="de-DE" dirty="0"/>
          </a:p>
        </p:txBody>
      </p:sp>
    </p:spTree>
    <p:extLst>
      <p:ext uri="{BB962C8B-B14F-4D97-AF65-F5344CB8AC3E}">
        <p14:creationId xmlns:p14="http://schemas.microsoft.com/office/powerpoint/2010/main" val="3705131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Um auch während des Trainings die Generaalisierungsfähigkeit zu prüfen</a:t>
            </a:r>
          </a:p>
          <a:p>
            <a:r>
              <a:rPr lang="de-DE" dirty="0"/>
              <a:t>Relative loss wird gewählt als beste Variante da auch in FNO Paper empfohlen</a:t>
            </a:r>
          </a:p>
          <a:p>
            <a:endParaRPr lang="de-DE" dirty="0"/>
          </a:p>
          <a:p>
            <a:r>
              <a:rPr lang="de-DE" dirty="0"/>
              <a:t>Loss Werte auf Testing daten schwierig da unterschieldiche Skalierung der loss Werte </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37</a:t>
            </a:fld>
            <a:endParaRPr lang="de-DE" dirty="0"/>
          </a:p>
        </p:txBody>
      </p:sp>
    </p:spTree>
    <p:extLst>
      <p:ext uri="{BB962C8B-B14F-4D97-AF65-F5344CB8AC3E}">
        <p14:creationId xmlns:p14="http://schemas.microsoft.com/office/powerpoint/2010/main" val="831102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Batch size entschiedend für konvergenzverhalten</a:t>
            </a:r>
          </a:p>
          <a:p>
            <a:r>
              <a:rPr lang="de-DE" dirty="0"/>
              <a:t>Hohe Batch size bedeutet schnellere Ausführung durch optimierte Torch Operatoren</a:t>
            </a:r>
          </a:p>
          <a:p>
            <a:r>
              <a:rPr lang="de-DE" dirty="0"/>
              <a:t>Aber auch Potential in lokalen Minimum hängen zu bleiben </a:t>
            </a:r>
          </a:p>
          <a:p>
            <a:r>
              <a:rPr lang="de-DE" dirty="0"/>
              <a:t>Absoluter error gibt die Abweichung in Kelvin an</a:t>
            </a:r>
          </a:p>
        </p:txBody>
      </p:sp>
      <p:sp>
        <p:nvSpPr>
          <p:cNvPr id="4" name="Slide Number Placeholder 3"/>
          <p:cNvSpPr>
            <a:spLocks noGrp="1"/>
          </p:cNvSpPr>
          <p:nvPr>
            <p:ph type="sldNum" sz="quarter" idx="5"/>
          </p:nvPr>
        </p:nvSpPr>
        <p:spPr/>
        <p:txBody>
          <a:bodyPr/>
          <a:lstStyle/>
          <a:p>
            <a:fld id="{7EA06E4F-8004-4186-852A-627D056050BA}" type="slidenum">
              <a:rPr lang="de-DE" smtClean="0"/>
              <a:pPr/>
              <a:t>38</a:t>
            </a:fld>
            <a:endParaRPr lang="de-DE" dirty="0"/>
          </a:p>
        </p:txBody>
      </p:sp>
    </p:spTree>
    <p:extLst>
      <p:ext uri="{BB962C8B-B14F-4D97-AF65-F5344CB8AC3E}">
        <p14:creationId xmlns:p14="http://schemas.microsoft.com/office/powerpoint/2010/main" val="2255857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Parameter Empfehlungen aus den gesammelten Information zum FNO</a:t>
            </a:r>
          </a:p>
          <a:p>
            <a:r>
              <a:rPr lang="de-DE" dirty="0"/>
              <a:t>Bsp t1 bis t4 gehen rein und t2 bis t5 gehen raus</a:t>
            </a:r>
          </a:p>
          <a:p>
            <a:r>
              <a:rPr lang="de-DE" dirty="0"/>
              <a:t>Normaler input mit einem Channel für Koordianten und einem für Temperatur</a:t>
            </a:r>
          </a:p>
          <a:p>
            <a:r>
              <a:rPr lang="de-DE" dirty="0"/>
              <a:t>Auf 50mm werden beide Varianten besser</a:t>
            </a:r>
          </a:p>
          <a:p>
            <a:r>
              <a:rPr lang="de-DE" dirty="0"/>
              <a:t>Auf 1000mm lässt sich die Generalisierungsfähigkeit am pürfen</a:t>
            </a:r>
          </a:p>
          <a:p>
            <a:r>
              <a:rPr lang="de-DE" dirty="0"/>
              <a:t>Durch time channel am besten die Dynamiken zwischen Temperatur, coordinaten und zeit rausfilterbar. Zeitfaktor ist ja auch entscheidend in der heat equation</a:t>
            </a:r>
          </a:p>
          <a:p>
            <a:r>
              <a:rPr lang="de-DE" dirty="0"/>
              <a:t>Single step die präferierte Variante für produtkiven Einsatz</a:t>
            </a:r>
          </a:p>
        </p:txBody>
      </p:sp>
      <p:sp>
        <p:nvSpPr>
          <p:cNvPr id="4" name="Slide Number Placeholder 3"/>
          <p:cNvSpPr>
            <a:spLocks noGrp="1"/>
          </p:cNvSpPr>
          <p:nvPr>
            <p:ph type="sldNum" sz="quarter" idx="5"/>
          </p:nvPr>
        </p:nvSpPr>
        <p:spPr/>
        <p:txBody>
          <a:bodyPr/>
          <a:lstStyle/>
          <a:p>
            <a:fld id="{7EA06E4F-8004-4186-852A-627D056050BA}" type="slidenum">
              <a:rPr lang="de-DE" smtClean="0"/>
              <a:pPr/>
              <a:t>39</a:t>
            </a:fld>
            <a:endParaRPr lang="de-DE" dirty="0"/>
          </a:p>
        </p:txBody>
      </p:sp>
    </p:spTree>
    <p:extLst>
      <p:ext uri="{BB962C8B-B14F-4D97-AF65-F5344CB8AC3E}">
        <p14:creationId xmlns:p14="http://schemas.microsoft.com/office/powerpoint/2010/main" val="3986678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Alles verfarhen aus dem Bereich supervised Learning</a:t>
            </a:r>
          </a:p>
          <a:p>
            <a:endParaRPr lang="de-DE" dirty="0"/>
          </a:p>
          <a:p>
            <a:r>
              <a:rPr lang="de-DE" dirty="0"/>
              <a:t>FNO arbeitet im Frequenzbereich, heir sind Faltungen einfache Multiplikation und die FFT lässt sich sehr effizient in n log n berechnen, LNO arbeitet mit laplace modes welche eigenfunktionen sind. Habe somit nochmal fundiertere Datenbasis aber wenigereffiziente Berechnung mit matrix multipplikationen</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Universal = kann einfach auch für neeu Startbedingungen und RAndbeidungen Vorhersagen machen, Auf geringer Auflösung trainieren und dann auf hoher Auflösung vorhersagen treffen</a:t>
            </a:r>
          </a:p>
          <a:p>
            <a:endParaRPr lang="de-DE" dirty="0"/>
          </a:p>
          <a:p>
            <a:r>
              <a:rPr lang="de-DE" dirty="0"/>
              <a:t>Discretization = kann input unterschiedlicher Größen aufnehemn und auch vorhersagen für unterschieldiche Auflösungen des Mehes ausführen</a:t>
            </a:r>
          </a:p>
        </p:txBody>
      </p:sp>
      <p:sp>
        <p:nvSpPr>
          <p:cNvPr id="4" name="Slide Number Placeholder 3"/>
          <p:cNvSpPr>
            <a:spLocks noGrp="1"/>
          </p:cNvSpPr>
          <p:nvPr>
            <p:ph type="sldNum" sz="quarter" idx="5"/>
          </p:nvPr>
        </p:nvSpPr>
        <p:spPr/>
        <p:txBody>
          <a:bodyPr/>
          <a:lstStyle/>
          <a:p>
            <a:fld id="{7EA06E4F-8004-4186-852A-627D056050BA}" type="slidenum">
              <a:rPr lang="de-DE" smtClean="0"/>
              <a:pPr/>
              <a:t>6</a:t>
            </a:fld>
            <a:endParaRPr lang="de-DE" dirty="0"/>
          </a:p>
        </p:txBody>
      </p:sp>
    </p:spTree>
    <p:extLst>
      <p:ext uri="{BB962C8B-B14F-4D97-AF65-F5344CB8AC3E}">
        <p14:creationId xmlns:p14="http://schemas.microsoft.com/office/powerpoint/2010/main" val="1720353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40</a:t>
            </a:fld>
            <a:endParaRPr lang="de-DE" dirty="0"/>
          </a:p>
        </p:txBody>
      </p:sp>
    </p:spTree>
    <p:extLst>
      <p:ext uri="{BB962C8B-B14F-4D97-AF65-F5344CB8AC3E}">
        <p14:creationId xmlns:p14="http://schemas.microsoft.com/office/powerpoint/2010/main" val="3348294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Physic FNO weil es nicht klassicher PINO mit residual loss ist</a:t>
            </a:r>
          </a:p>
          <a:p>
            <a:r>
              <a:rPr lang="de-DE" dirty="0"/>
              <a:t>Wird quasi zweite Vorhersage erzeugt mit finiten differenzen aus Basis der Input Temperatur (Aus der Tylorreihe entwcikelt)</a:t>
            </a:r>
          </a:p>
          <a:p>
            <a:r>
              <a:rPr lang="de-DE" dirty="0"/>
              <a:t>Vorteil ich kann relative loss darauf berechnen und Datenloss und physik loss sind gleich skaliert</a:t>
            </a:r>
          </a:p>
          <a:p>
            <a:r>
              <a:rPr lang="de-DE" dirty="0"/>
              <a:t>Bei ungleicher skalierung immer Probleme -&gt; ein losswert immer zu klein und probleme beim Training (schlechtes Konvergenzverhalten) </a:t>
            </a:r>
          </a:p>
          <a:p>
            <a:r>
              <a:rPr lang="de-DE" dirty="0"/>
              <a:t>Gewicht zu lernen für physic loss auch schlecht -&gt; ging immer gegen 0 (Einfluss gleich 0)</a:t>
            </a:r>
          </a:p>
        </p:txBody>
      </p:sp>
      <p:sp>
        <p:nvSpPr>
          <p:cNvPr id="4" name="Slide Number Placeholder 3"/>
          <p:cNvSpPr>
            <a:spLocks noGrp="1"/>
          </p:cNvSpPr>
          <p:nvPr>
            <p:ph type="sldNum" sz="quarter" idx="5"/>
          </p:nvPr>
        </p:nvSpPr>
        <p:spPr/>
        <p:txBody>
          <a:bodyPr/>
          <a:lstStyle/>
          <a:p>
            <a:fld id="{7EA06E4F-8004-4186-852A-627D056050BA}" type="slidenum">
              <a:rPr lang="de-DE" smtClean="0"/>
              <a:pPr/>
              <a:t>41</a:t>
            </a:fld>
            <a:endParaRPr lang="de-DE" dirty="0"/>
          </a:p>
        </p:txBody>
      </p:sp>
    </p:spTree>
    <p:extLst>
      <p:ext uri="{BB962C8B-B14F-4D97-AF65-F5344CB8AC3E}">
        <p14:creationId xmlns:p14="http://schemas.microsoft.com/office/powerpoint/2010/main" val="2353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Diffusivity startwert 1 bekommen da dies der diffusivity Wert von Glas ist</a:t>
            </a:r>
          </a:p>
          <a:p>
            <a:r>
              <a:rPr lang="de-DE" dirty="0"/>
              <a:t>Auf 0.5 wird Wert angepasst durch Model</a:t>
            </a:r>
          </a:p>
          <a:p>
            <a:r>
              <a:rPr lang="de-DE" dirty="0"/>
              <a:t>Trainiert auf L-dataset</a:t>
            </a:r>
          </a:p>
        </p:txBody>
      </p:sp>
      <p:sp>
        <p:nvSpPr>
          <p:cNvPr id="4" name="Slide Number Placeholder 3"/>
          <p:cNvSpPr>
            <a:spLocks noGrp="1"/>
          </p:cNvSpPr>
          <p:nvPr>
            <p:ph type="sldNum" sz="quarter" idx="5"/>
          </p:nvPr>
        </p:nvSpPr>
        <p:spPr/>
        <p:txBody>
          <a:bodyPr/>
          <a:lstStyle/>
          <a:p>
            <a:fld id="{7EA06E4F-8004-4186-852A-627D056050BA}" type="slidenum">
              <a:rPr lang="de-DE" smtClean="0"/>
              <a:pPr/>
              <a:t>42</a:t>
            </a:fld>
            <a:endParaRPr lang="de-DE" dirty="0"/>
          </a:p>
        </p:txBody>
      </p:sp>
    </p:spTree>
    <p:extLst>
      <p:ext uri="{BB962C8B-B14F-4D97-AF65-F5344CB8AC3E}">
        <p14:creationId xmlns:p14="http://schemas.microsoft.com/office/powerpoint/2010/main" val="3744095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Jeder FNO kann sich auf eine bestimmte Aufgabe konzentrieren</a:t>
            </a:r>
          </a:p>
          <a:p>
            <a:r>
              <a:rPr lang="de-DE" dirty="0"/>
              <a:t>Mit continuation ermöglicht Randbereiche besser zu schätzen -&gt; input wird mit 0 erweitert. Da zb Koordinaten kein periodischen Input darstellen</a:t>
            </a:r>
          </a:p>
          <a:p>
            <a:r>
              <a:rPr lang="de-DE" dirty="0"/>
              <a:t>Denn sonst hat man einfach cut am Randbereich -&gt; durch die erweiterung wird input in einen kontinuierlichen Rahmen gesetzt und kann besser durch FNO verarbeitet werden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43</a:t>
            </a:fld>
            <a:endParaRPr lang="de-DE" dirty="0"/>
          </a:p>
        </p:txBody>
      </p:sp>
    </p:spTree>
    <p:extLst>
      <p:ext uri="{BB962C8B-B14F-4D97-AF65-F5344CB8AC3E}">
        <p14:creationId xmlns:p14="http://schemas.microsoft.com/office/powerpoint/2010/main" val="3738675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Jeder FNO kann sich auf eine bestimmte Aufgabe konzentrieren</a:t>
            </a:r>
          </a:p>
          <a:p>
            <a:r>
              <a:rPr lang="de-DE" dirty="0"/>
              <a:t>Mit continuation ermöglicht Randbereiche besser zu schätzen -&gt; input wird mit 0 erweitert. Da zb Koordinaten kein periodischen Input darstellen</a:t>
            </a:r>
          </a:p>
          <a:p>
            <a:r>
              <a:rPr lang="de-DE" dirty="0"/>
              <a:t>Denn sonst hat man einfach cut am Randbereich -&gt; durch die erweiterung wird input in einen kontinuierlichen Rahmen gesetzt und kann besser durch FNO verarbeitet werden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44</a:t>
            </a:fld>
            <a:endParaRPr lang="de-DE" dirty="0"/>
          </a:p>
        </p:txBody>
      </p:sp>
    </p:spTree>
    <p:extLst>
      <p:ext uri="{BB962C8B-B14F-4D97-AF65-F5344CB8AC3E}">
        <p14:creationId xmlns:p14="http://schemas.microsoft.com/office/powerpoint/2010/main" val="785224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erkennbar dass 25% besserer Lernkurve hat </a:t>
            </a:r>
          </a:p>
          <a:p>
            <a:r>
              <a:rPr lang="de-DE" dirty="0"/>
              <a:t>Sieht man sich die Temperaturverläufe für 50mm und 1000mm an, so erkennt man dass die 5% nicht vollständig die betroffenen Randbreiche abdeckt.</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45</a:t>
            </a:fld>
            <a:endParaRPr lang="de-DE" dirty="0"/>
          </a:p>
        </p:txBody>
      </p:sp>
    </p:spTree>
    <p:extLst>
      <p:ext uri="{BB962C8B-B14F-4D97-AF65-F5344CB8AC3E}">
        <p14:creationId xmlns:p14="http://schemas.microsoft.com/office/powerpoint/2010/main" val="745081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Der Grenzwert sollte somit so groß sein, dass er den vollständigen Randbereich enthält.</a:t>
            </a:r>
          </a:p>
          <a:p>
            <a:r>
              <a:rPr lang="de-DE" dirty="0"/>
              <a:t>IN dem beispiel 50mm werden im Verlaufe des Abkühlprozesses alle Temperaturpunkte beeinflusst. Hier scheint dann die Größe des Bereiches keinen großen Einluss zu haben</a:t>
            </a:r>
          </a:p>
          <a:p>
            <a:r>
              <a:rPr lang="de-DE" dirty="0"/>
              <a:t>Bei 1000mm werden allerdings nur die äußeren 20-25% der Punkte links und rechts betroffen. Die Temperaturen in der Mitte bleiben konstant. </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46</a:t>
            </a:fld>
            <a:endParaRPr lang="de-DE" dirty="0"/>
          </a:p>
        </p:txBody>
      </p:sp>
    </p:spTree>
    <p:extLst>
      <p:ext uri="{BB962C8B-B14F-4D97-AF65-F5344CB8AC3E}">
        <p14:creationId xmlns:p14="http://schemas.microsoft.com/office/powerpoint/2010/main" val="2413345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 viele laplace modes bringen viel Varianz mit rein und verzerren Ergebnisse</a:t>
            </a:r>
          </a:p>
          <a:p>
            <a:r>
              <a:rPr lang="de-DE" dirty="0"/>
              <a:t>Verliert Generalisierungsfähigkeit</a:t>
            </a:r>
          </a:p>
        </p:txBody>
      </p:sp>
      <p:sp>
        <p:nvSpPr>
          <p:cNvPr id="4" name="Slide Number Placeholder 3"/>
          <p:cNvSpPr>
            <a:spLocks noGrp="1"/>
          </p:cNvSpPr>
          <p:nvPr>
            <p:ph type="sldNum" sz="quarter" idx="5"/>
          </p:nvPr>
        </p:nvSpPr>
        <p:spPr/>
        <p:txBody>
          <a:bodyPr/>
          <a:lstStyle/>
          <a:p>
            <a:fld id="{7EA06E4F-8004-4186-852A-627D056050BA}" type="slidenum">
              <a:rPr lang="de-DE" smtClean="0"/>
              <a:pPr/>
              <a:t>47</a:t>
            </a:fld>
            <a:endParaRPr lang="de-DE" dirty="0"/>
          </a:p>
        </p:txBody>
      </p:sp>
    </p:spTree>
    <p:extLst>
      <p:ext uri="{BB962C8B-B14F-4D97-AF65-F5344CB8AC3E}">
        <p14:creationId xmlns:p14="http://schemas.microsoft.com/office/powerpoint/2010/main" val="609359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GNO als Encoder und decoder bringt input auch auf höhere Dimension und soll von der Graph struktur lernen bzw nciht uniforme Grids in uniforme wandeln</a:t>
            </a:r>
          </a:p>
          <a:p>
            <a:r>
              <a:rPr lang="de-DE" dirty="0"/>
              <a:t>Foureiers law of heat conduction besagt hier dass Die Wärmeleitung zwischen zwei benachbarten Punkten proportional ist zu dem Temepraturgradienten</a:t>
            </a:r>
          </a:p>
          <a:p>
            <a:r>
              <a:rPr lang="de-DE" dirty="0"/>
              <a:t>Somit kann die Edge Convolution dieses Konzeot mit aufnehmen</a:t>
            </a:r>
          </a:p>
          <a:p>
            <a:r>
              <a:rPr lang="de-DE" dirty="0"/>
              <a:t>Self loop bedeutet, dass der betrachtete node selbst mit angehängt wird</a:t>
            </a:r>
          </a:p>
        </p:txBody>
      </p:sp>
      <p:sp>
        <p:nvSpPr>
          <p:cNvPr id="4" name="Slide Number Placeholder 3"/>
          <p:cNvSpPr>
            <a:spLocks noGrp="1"/>
          </p:cNvSpPr>
          <p:nvPr>
            <p:ph type="sldNum" sz="quarter" idx="5"/>
          </p:nvPr>
        </p:nvSpPr>
        <p:spPr/>
        <p:txBody>
          <a:bodyPr/>
          <a:lstStyle/>
          <a:p>
            <a:fld id="{7EA06E4F-8004-4186-852A-627D056050BA}" type="slidenum">
              <a:rPr lang="de-DE" smtClean="0"/>
              <a:pPr/>
              <a:t>48</a:t>
            </a:fld>
            <a:endParaRPr lang="de-DE" dirty="0"/>
          </a:p>
        </p:txBody>
      </p:sp>
    </p:spTree>
    <p:extLst>
      <p:ext uri="{BB962C8B-B14F-4D97-AF65-F5344CB8AC3E}">
        <p14:creationId xmlns:p14="http://schemas.microsoft.com/office/powerpoint/2010/main" val="18261778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49</a:t>
            </a:fld>
            <a:endParaRPr lang="de-DE" dirty="0"/>
          </a:p>
        </p:txBody>
      </p:sp>
    </p:spTree>
    <p:extLst>
      <p:ext uri="{BB962C8B-B14F-4D97-AF65-F5344CB8AC3E}">
        <p14:creationId xmlns:p14="http://schemas.microsoft.com/office/powerpoint/2010/main" val="1694609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Dirichlet = stationäre Randbeidungen -&gt; zb wenn am Rand Bediungen 0 bei heat equation dann optimale Wärmeisolierung und kein austausch</a:t>
            </a:r>
          </a:p>
          <a:p>
            <a:r>
              <a:rPr lang="de-DE" dirty="0"/>
              <a:t>Neumann = Gradient in den Ranbereichen -&gt; Wärmefluss in den Randbereichen und somit die thermische Änderung der Energie dort</a:t>
            </a:r>
          </a:p>
          <a:p>
            <a:r>
              <a:rPr lang="de-DE" dirty="0"/>
              <a:t>Konduktion = Wärmeübertragung innerhalb eines Bauteiles (von hoher Konzantration zu niedriger Konzentration)</a:t>
            </a:r>
          </a:p>
          <a:p>
            <a:r>
              <a:rPr lang="de-DE" dirty="0"/>
              <a:t>Convection = Wärmeübetragung durch Fluidbewegung mit dem umgebenden Medium</a:t>
            </a:r>
          </a:p>
          <a:p>
            <a:r>
              <a:rPr lang="de-DE" dirty="0"/>
              <a:t>Strahlung = Wärmeabgabe des Glasses und Wärme einfluss durch Kühlkörper. Jedes Objekt das Temperatur über 0 Grad hat straht elektromagnetische Wärmestrahlen ab. Diese Wärme entsteht durch Bewegung von Atomen</a:t>
            </a:r>
          </a:p>
          <a:p>
            <a:r>
              <a:rPr lang="de-DE" dirty="0"/>
              <a:t>Verläufe bilden die Trainingsdaten und somit die Target bilder</a:t>
            </a:r>
          </a:p>
          <a:p>
            <a:r>
              <a:rPr lang="de-DE" dirty="0"/>
              <a:t>Instationäre nicht linear randbedingungen durch strahlung -&gt; insgesamt dynamisch da temperatur in 8 Kühlzonen sich über zeit verändert</a:t>
            </a:r>
          </a:p>
          <a:p>
            <a:endParaRPr lang="de-DE" dirty="0"/>
          </a:p>
          <a:p>
            <a:r>
              <a:rPr lang="de-DE" dirty="0"/>
              <a:t>Strahlung hoch 4</a:t>
            </a:r>
          </a:p>
          <a:p>
            <a:r>
              <a:rPr lang="de-DE" dirty="0"/>
              <a:t>Temperatur bilder werden für jedes set an Starbedingnen erzeugt. Diese liegen in txt files vor </a:t>
            </a:r>
          </a:p>
          <a:p>
            <a:endParaRPr lang="de-DE" dirty="0"/>
          </a:p>
          <a:p>
            <a:r>
              <a:rPr lang="de-DE" dirty="0"/>
              <a:t>Einlesevorgang: Channel varianten getestet, zb Startteperatur, fourier continuation, oder auch kühltemperaturen je nachdem in welcher kühlzon aktuell</a:t>
            </a:r>
          </a:p>
          <a:p>
            <a:endParaRPr lang="de-DE" dirty="0"/>
          </a:p>
          <a:p>
            <a:r>
              <a:rPr lang="de-DE" dirty="0"/>
              <a:t>Vorhersage immer one step, habe auch multi step varianten getestet, aber one step hatte beste Performance erzielt</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8</a:t>
            </a:fld>
            <a:endParaRPr lang="de-DE" dirty="0"/>
          </a:p>
        </p:txBody>
      </p:sp>
    </p:spTree>
    <p:extLst>
      <p:ext uri="{BB962C8B-B14F-4D97-AF65-F5344CB8AC3E}">
        <p14:creationId xmlns:p14="http://schemas.microsoft.com/office/powerpoint/2010/main" val="1123935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Radius 0.1 hält keine nachbarn -&gt; pointwise operation</a:t>
            </a:r>
          </a:p>
          <a:p>
            <a:r>
              <a:rPr lang="de-DE" dirty="0"/>
              <a:t>0.3 hält immer nachbarn links und rechts</a:t>
            </a:r>
          </a:p>
          <a:p>
            <a:r>
              <a:rPr lang="de-DE" dirty="0"/>
              <a:t>0.5 hält die nächsten zwei nachbarn falls vorhanden da diskretisierung 0.2 beträgt in dem gitter</a:t>
            </a:r>
          </a:p>
        </p:txBody>
      </p:sp>
      <p:sp>
        <p:nvSpPr>
          <p:cNvPr id="4" name="Slide Number Placeholder 3"/>
          <p:cNvSpPr>
            <a:spLocks noGrp="1"/>
          </p:cNvSpPr>
          <p:nvPr>
            <p:ph type="sldNum" sz="quarter" idx="5"/>
          </p:nvPr>
        </p:nvSpPr>
        <p:spPr/>
        <p:txBody>
          <a:bodyPr/>
          <a:lstStyle/>
          <a:p>
            <a:fld id="{7EA06E4F-8004-4186-852A-627D056050BA}" type="slidenum">
              <a:rPr lang="de-DE" smtClean="0"/>
              <a:pPr/>
              <a:t>50</a:t>
            </a:fld>
            <a:endParaRPr lang="de-DE" dirty="0"/>
          </a:p>
        </p:txBody>
      </p:sp>
    </p:spTree>
    <p:extLst>
      <p:ext uri="{BB962C8B-B14F-4D97-AF65-F5344CB8AC3E}">
        <p14:creationId xmlns:p14="http://schemas.microsoft.com/office/powerpoint/2010/main" val="2748179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1D Convolution erhält die discretization-invariance Eigenschaft</a:t>
            </a:r>
          </a:p>
          <a:p>
            <a:r>
              <a:rPr lang="de-DE" dirty="0"/>
              <a:t>Hier bereits Merkmale filterbar, 1D Convolution kann bereits räumliche Informationen mit filtern</a:t>
            </a:r>
          </a:p>
          <a:p>
            <a:r>
              <a:rPr lang="de-DE" dirty="0"/>
              <a:t>Durch zusätliches Positional encoding werden die räumlichen Beeziehungen mit einbezogen</a:t>
            </a:r>
          </a:p>
          <a:p>
            <a:r>
              <a:rPr lang="de-DE" dirty="0"/>
              <a:t>Add ist eine residual connection und Norm ist die layer normalization</a:t>
            </a:r>
          </a:p>
          <a:p>
            <a:r>
              <a:rPr lang="de-DE" dirty="0"/>
              <a:t>Feed Forward network lernt von den Eigenschaften nochmal und enthält Dropout layer da sonst eine zu starke Anapssung an die Daten vorliegt -&gt; werden zufällig teile des outputs auf 0 gesetzt</a:t>
            </a:r>
          </a:p>
        </p:txBody>
      </p:sp>
      <p:sp>
        <p:nvSpPr>
          <p:cNvPr id="4" name="Slide Number Placeholder 3"/>
          <p:cNvSpPr>
            <a:spLocks noGrp="1"/>
          </p:cNvSpPr>
          <p:nvPr>
            <p:ph type="sldNum" sz="quarter" idx="5"/>
          </p:nvPr>
        </p:nvSpPr>
        <p:spPr/>
        <p:txBody>
          <a:bodyPr/>
          <a:lstStyle/>
          <a:p>
            <a:fld id="{7EA06E4F-8004-4186-852A-627D056050BA}" type="slidenum">
              <a:rPr lang="de-DE" smtClean="0"/>
              <a:pPr/>
              <a:t>51</a:t>
            </a:fld>
            <a:endParaRPr lang="de-DE" dirty="0"/>
          </a:p>
        </p:txBody>
      </p:sp>
    </p:spTree>
    <p:extLst>
      <p:ext uri="{BB962C8B-B14F-4D97-AF65-F5344CB8AC3E}">
        <p14:creationId xmlns:p14="http://schemas.microsoft.com/office/powerpoint/2010/main" val="455557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Performance auf 1000mm merken für nächste Folie</a:t>
            </a:r>
          </a:p>
        </p:txBody>
      </p:sp>
      <p:sp>
        <p:nvSpPr>
          <p:cNvPr id="4" name="Slide Number Placeholder 3"/>
          <p:cNvSpPr>
            <a:spLocks noGrp="1"/>
          </p:cNvSpPr>
          <p:nvPr>
            <p:ph type="sldNum" sz="quarter" idx="5"/>
          </p:nvPr>
        </p:nvSpPr>
        <p:spPr/>
        <p:txBody>
          <a:bodyPr/>
          <a:lstStyle/>
          <a:p>
            <a:fld id="{7EA06E4F-8004-4186-852A-627D056050BA}" type="slidenum">
              <a:rPr lang="de-DE" smtClean="0"/>
              <a:pPr/>
              <a:t>52</a:t>
            </a:fld>
            <a:endParaRPr lang="de-DE" dirty="0"/>
          </a:p>
        </p:txBody>
      </p:sp>
    </p:spTree>
    <p:extLst>
      <p:ext uri="{BB962C8B-B14F-4D97-AF65-F5344CB8AC3E}">
        <p14:creationId xmlns:p14="http://schemas.microsoft.com/office/powerpoint/2010/main" val="37592887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Anzahl heads muss durch Dimension der Daten teilbar sein für konkatenation -&gt; dimension 64 auf die immer erhöht wird</a:t>
            </a:r>
          </a:p>
          <a:p>
            <a:r>
              <a:rPr lang="de-DE" dirty="0"/>
              <a:t>8 heads optimal umgenügend Blickwinkel auf die Daten zu bekommen</a:t>
            </a:r>
          </a:p>
          <a:p>
            <a:r>
              <a:rPr lang="de-DE" dirty="0"/>
              <a:t>Nachdem das Model auf dem H-dataset trainiert wurde ist auffälig gewesen, dass die Performance sich verschlechtert hat.  Es findet ein Overfitting statt welchem mit einer Droppout rate entgegen gewirkt wird</a:t>
            </a:r>
          </a:p>
        </p:txBody>
      </p:sp>
      <p:sp>
        <p:nvSpPr>
          <p:cNvPr id="4" name="Slide Number Placeholder 3"/>
          <p:cNvSpPr>
            <a:spLocks noGrp="1"/>
          </p:cNvSpPr>
          <p:nvPr>
            <p:ph type="sldNum" sz="quarter" idx="5"/>
          </p:nvPr>
        </p:nvSpPr>
        <p:spPr/>
        <p:txBody>
          <a:bodyPr/>
          <a:lstStyle/>
          <a:p>
            <a:fld id="{7EA06E4F-8004-4186-852A-627D056050BA}" type="slidenum">
              <a:rPr lang="de-DE" smtClean="0"/>
              <a:pPr/>
              <a:t>53</a:t>
            </a:fld>
            <a:endParaRPr lang="de-DE" dirty="0"/>
          </a:p>
        </p:txBody>
      </p:sp>
    </p:spTree>
    <p:extLst>
      <p:ext uri="{BB962C8B-B14F-4D97-AF65-F5344CB8AC3E}">
        <p14:creationId xmlns:p14="http://schemas.microsoft.com/office/powerpoint/2010/main" val="2458406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1D Convolution erhält die discretization-invariance Eigenschaft</a:t>
            </a:r>
          </a:p>
          <a:p>
            <a:r>
              <a:rPr lang="de-DE" dirty="0"/>
              <a:t>Hier bereits Merkmale filterbar, 1D Convolution kann bereits räumliche Informationen mit filtern</a:t>
            </a:r>
          </a:p>
          <a:p>
            <a:r>
              <a:rPr lang="de-DE" dirty="0"/>
              <a:t>Durch zusätliches Positional encoding werden die räumlichen Beeziehungen mit einbezogen</a:t>
            </a:r>
          </a:p>
          <a:p>
            <a:r>
              <a:rPr lang="de-DE" dirty="0"/>
              <a:t>Add ist eine residual connection und Norm ist die layer normalization</a:t>
            </a:r>
          </a:p>
          <a:p>
            <a:r>
              <a:rPr lang="de-DE" dirty="0"/>
              <a:t>Feed Forward network lernt von den Eigenschaften nochmal und enthält Dropout layer da sonst eine zu starke Anapssung an die Daten vorliegt -&gt; werden zufällig teile des outputs auf 0 gesetzt</a:t>
            </a:r>
          </a:p>
        </p:txBody>
      </p:sp>
      <p:sp>
        <p:nvSpPr>
          <p:cNvPr id="4" name="Slide Number Placeholder 3"/>
          <p:cNvSpPr>
            <a:spLocks noGrp="1"/>
          </p:cNvSpPr>
          <p:nvPr>
            <p:ph type="sldNum" sz="quarter" idx="5"/>
          </p:nvPr>
        </p:nvSpPr>
        <p:spPr/>
        <p:txBody>
          <a:bodyPr/>
          <a:lstStyle/>
          <a:p>
            <a:fld id="{7EA06E4F-8004-4186-852A-627D056050BA}" type="slidenum">
              <a:rPr lang="de-DE" smtClean="0"/>
              <a:pPr/>
              <a:t>54</a:t>
            </a:fld>
            <a:endParaRPr lang="de-DE" dirty="0"/>
          </a:p>
        </p:txBody>
      </p:sp>
    </p:spTree>
    <p:extLst>
      <p:ext uri="{BB962C8B-B14F-4D97-AF65-F5344CB8AC3E}">
        <p14:creationId xmlns:p14="http://schemas.microsoft.com/office/powerpoint/2010/main" val="1036913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Um auch während des Trainings die Generaalisierungsfähigkeit zu prüfen</a:t>
            </a:r>
          </a:p>
          <a:p>
            <a:r>
              <a:rPr lang="de-DE" dirty="0"/>
              <a:t>L-dataset somit weniger Daten und praktischer für die Entwicklung der Modelle</a:t>
            </a:r>
          </a:p>
        </p:txBody>
      </p:sp>
      <p:sp>
        <p:nvSpPr>
          <p:cNvPr id="4" name="Slide Number Placeholder 3"/>
          <p:cNvSpPr>
            <a:spLocks noGrp="1"/>
          </p:cNvSpPr>
          <p:nvPr>
            <p:ph type="sldNum" sz="quarter" idx="5"/>
          </p:nvPr>
        </p:nvSpPr>
        <p:spPr/>
        <p:txBody>
          <a:bodyPr/>
          <a:lstStyle/>
          <a:p>
            <a:fld id="{7EA06E4F-8004-4186-852A-627D056050BA}" type="slidenum">
              <a:rPr lang="de-DE" smtClean="0"/>
              <a:pPr/>
              <a:t>55</a:t>
            </a:fld>
            <a:endParaRPr lang="de-DE" dirty="0"/>
          </a:p>
        </p:txBody>
      </p:sp>
    </p:spTree>
    <p:extLst>
      <p:ext uri="{BB962C8B-B14F-4D97-AF65-F5344CB8AC3E}">
        <p14:creationId xmlns:p14="http://schemas.microsoft.com/office/powerpoint/2010/main" val="18146318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Um auch während des Trainings die Generaalisierungsfähigkeit zu prüfen</a:t>
            </a:r>
          </a:p>
          <a:p>
            <a:r>
              <a:rPr lang="de-DE" dirty="0"/>
              <a:t>Relative loss wird gewählt als beste Variante da auch in FNO Paper empfohlen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56</a:t>
            </a:fld>
            <a:endParaRPr lang="de-DE" dirty="0"/>
          </a:p>
        </p:txBody>
      </p:sp>
    </p:spTree>
    <p:extLst>
      <p:ext uri="{BB962C8B-B14F-4D97-AF65-F5344CB8AC3E}">
        <p14:creationId xmlns:p14="http://schemas.microsoft.com/office/powerpoint/2010/main" val="339617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Um auch während des Trainings die Generaalisierungsfähigkeit zu prüfen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57</a:t>
            </a:fld>
            <a:endParaRPr lang="de-DE" dirty="0"/>
          </a:p>
        </p:txBody>
      </p:sp>
    </p:spTree>
    <p:extLst>
      <p:ext uri="{BB962C8B-B14F-4D97-AF65-F5344CB8AC3E}">
        <p14:creationId xmlns:p14="http://schemas.microsoft.com/office/powerpoint/2010/main" val="14514918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Alle Modelle werden in ihrer besten vorgestellten Variante getestet </a:t>
            </a:r>
          </a:p>
          <a:p>
            <a:r>
              <a:rPr lang="de-DE" dirty="0"/>
              <a:t>Hybrid-FNO zeigt beste Ergebnisse bei linkem plot -&gt; beste Generalisierung, auch bester boundary error</a:t>
            </a:r>
          </a:p>
          <a:p>
            <a:r>
              <a:rPr lang="de-DE" dirty="0"/>
              <a:t>GINO und FNO-Attention schlechteste Ergebnisse, GINO generalisiert allerdings schlechter da auf 1000mm deutlich schlechter</a:t>
            </a:r>
          </a:p>
          <a:p>
            <a:r>
              <a:rPr lang="de-DE" dirty="0"/>
              <a:t>Hier alle Modelle aber recht gut mit Fehler unter 2 %</a:t>
            </a:r>
          </a:p>
          <a:p>
            <a:endParaRPr lang="de-DE" dirty="0"/>
          </a:p>
          <a:p>
            <a:r>
              <a:rPr lang="de-DE" dirty="0"/>
              <a:t>Propagation:</a:t>
            </a:r>
          </a:p>
          <a:p>
            <a:r>
              <a:rPr lang="de-DE" dirty="0"/>
              <a:t>FNO-Attention model zeigt hier bestes Ergebnis auf beiden sizes. Schafft es somit am besten die langfristigen Abhängigkeiten zu filtern</a:t>
            </a:r>
            <a:br>
              <a:rPr lang="de-DE" dirty="0"/>
            </a:br>
            <a:r>
              <a:rPr lang="de-DE" dirty="0"/>
              <a:t>zeigt auf beiden sizes ähnliches Ergebnis was auf gute Generalisierung schließen lässt</a:t>
            </a:r>
          </a:p>
          <a:p>
            <a:r>
              <a:rPr lang="de-DE" dirty="0"/>
              <a:t>Hybrid-FNO zeigt sehr schlchtes Verhalten auf size 1000mm und fno gutes ergebnis auf size 50mm</a:t>
            </a:r>
          </a:p>
        </p:txBody>
      </p:sp>
      <p:sp>
        <p:nvSpPr>
          <p:cNvPr id="4" name="Slide Number Placeholder 3"/>
          <p:cNvSpPr>
            <a:spLocks noGrp="1"/>
          </p:cNvSpPr>
          <p:nvPr>
            <p:ph type="sldNum" sz="quarter" idx="5"/>
          </p:nvPr>
        </p:nvSpPr>
        <p:spPr/>
        <p:txBody>
          <a:bodyPr/>
          <a:lstStyle/>
          <a:p>
            <a:fld id="{7EA06E4F-8004-4186-852A-627D056050BA}" type="slidenum">
              <a:rPr lang="de-DE" smtClean="0"/>
              <a:pPr/>
              <a:t>58</a:t>
            </a:fld>
            <a:endParaRPr lang="de-DE" dirty="0"/>
          </a:p>
        </p:txBody>
      </p:sp>
    </p:spTree>
    <p:extLst>
      <p:ext uri="{BB962C8B-B14F-4D97-AF65-F5344CB8AC3E}">
        <p14:creationId xmlns:p14="http://schemas.microsoft.com/office/powerpoint/2010/main" val="4055708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wird jetzt erwartet das modelle auf mehr daten besser werden. Auch weil Model jetzt mit random daten gefüttert wird und so komplexere Muster lernen kann welche gut Vorbereitung für random testing data ist</a:t>
            </a:r>
          </a:p>
          <a:p>
            <a:r>
              <a:rPr lang="de-DE" dirty="0"/>
              <a:t>Beste Generalisierungsfähigkeit zeigt hybrid-FNO, niedrigsten Wert auf size 50 hat FNO</a:t>
            </a:r>
          </a:p>
          <a:p>
            <a:r>
              <a:rPr lang="de-DE" dirty="0"/>
              <a:t>FNO, LNO und GINO overfitten auf size 50 und werden schlechter auf size 1000mm -&gt; GINO für nicht uniforme Grids besser</a:t>
            </a:r>
          </a:p>
          <a:p>
            <a:endParaRPr lang="de-DE" dirty="0"/>
          </a:p>
          <a:p>
            <a:r>
              <a:rPr lang="de-DE" dirty="0"/>
              <a:t>Propagation: FNO-attention leicht bessere Performance</a:t>
            </a:r>
          </a:p>
          <a:p>
            <a:r>
              <a:rPr lang="de-DE" dirty="0"/>
              <a:t>Hybrid-FNO wird auch deutlich besser auif beiden sizes, GINO wird besser auf size 50mm</a:t>
            </a:r>
          </a:p>
          <a:p>
            <a:r>
              <a:rPr lang="de-DE" dirty="0"/>
              <a:t>Alle anderen Modelle werden schwächer</a:t>
            </a:r>
          </a:p>
          <a:p>
            <a:endParaRPr lang="de-DE" dirty="0"/>
          </a:p>
          <a:p>
            <a:r>
              <a:rPr lang="de-DE" dirty="0"/>
              <a:t>FNO-Attention bestes Verhalten hier</a:t>
            </a:r>
          </a:p>
          <a:p>
            <a:r>
              <a:rPr lang="de-DE" dirty="0"/>
              <a:t>Hybrid FNO beste Variante den nächsten time step zu predicten</a:t>
            </a:r>
          </a:p>
          <a:p>
            <a:endParaRPr lang="de-DE" dirty="0"/>
          </a:p>
          <a:p>
            <a:r>
              <a:rPr lang="de-DE" dirty="0"/>
              <a:t>Rechenziet LNO am längsten -&gt; schlecht für große Inputs </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59</a:t>
            </a:fld>
            <a:endParaRPr lang="de-DE" dirty="0"/>
          </a:p>
        </p:txBody>
      </p:sp>
    </p:spTree>
    <p:extLst>
      <p:ext uri="{BB962C8B-B14F-4D97-AF65-F5344CB8AC3E}">
        <p14:creationId xmlns:p14="http://schemas.microsoft.com/office/powerpoint/2010/main" val="2167640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1D Convolution erhält die discretization-invariance Eigenschaft</a:t>
            </a:r>
          </a:p>
          <a:p>
            <a:r>
              <a:rPr lang="de-DE" dirty="0"/>
              <a:t>Hier bereits Merkmale filterbar, 1D Convolution kann bereits räumliche Informationen mit filtern</a:t>
            </a:r>
          </a:p>
          <a:p>
            <a:r>
              <a:rPr lang="de-DE" dirty="0"/>
              <a:t>Encoder hebt input immer auf dimension 64 an</a:t>
            </a:r>
          </a:p>
          <a:p>
            <a:r>
              <a:rPr lang="de-DE" dirty="0"/>
              <a:t>8 HEads</a:t>
            </a:r>
          </a:p>
          <a:p>
            <a:endParaRPr lang="de-DE" dirty="0"/>
          </a:p>
          <a:p>
            <a:r>
              <a:rPr lang="de-DE" dirty="0"/>
              <a:t>Durch zusätliches Positional encoding werden die räumlichen Beeziehungen mit einbezogen</a:t>
            </a:r>
          </a:p>
          <a:p>
            <a:r>
              <a:rPr lang="de-DE" dirty="0"/>
              <a:t>Add ist eine residual connection und Norm ist die layer normalization</a:t>
            </a:r>
          </a:p>
          <a:p>
            <a:r>
              <a:rPr lang="de-DE" dirty="0"/>
              <a:t>Attention gewcihtet jeden Temperaturpunkt gegen alle anderen -&gt; somit fokus auf besonders wichtige Bereiche und Muster in den Daten -&gt; durch weights werden diese Infos in Bilder der nächsten steps mit aufegnommen -&gt; bilden sich Bereiche raus auf die besonders Wert gelegt wird und die somit die Muster über die ganze Simulationszeit filtern -&gt; es werden somit auch immer vergangene Bilder mit in neue Vorhersage einbezogen und nicht vergessen</a:t>
            </a:r>
          </a:p>
          <a:p>
            <a:endParaRPr lang="de-DE" dirty="0"/>
          </a:p>
          <a:p>
            <a:r>
              <a:rPr lang="de-DE" dirty="0"/>
              <a:t>Feed Forward network lernt von den Eigenschaften nochmal und enthält Dropout layer da sonst eine zu starke Anapssung an die Daten vorliegt -&gt; werden zufällig teile des outputs auf 0 gesetzt</a:t>
            </a:r>
          </a:p>
        </p:txBody>
      </p:sp>
      <p:sp>
        <p:nvSpPr>
          <p:cNvPr id="4" name="Slide Number Placeholder 3"/>
          <p:cNvSpPr>
            <a:spLocks noGrp="1"/>
          </p:cNvSpPr>
          <p:nvPr>
            <p:ph type="sldNum" sz="quarter" idx="5"/>
          </p:nvPr>
        </p:nvSpPr>
        <p:spPr/>
        <p:txBody>
          <a:bodyPr/>
          <a:lstStyle/>
          <a:p>
            <a:fld id="{7EA06E4F-8004-4186-852A-627D056050BA}" type="slidenum">
              <a:rPr lang="de-DE" smtClean="0"/>
              <a:pPr/>
              <a:t>10</a:t>
            </a:fld>
            <a:endParaRPr lang="de-DE" dirty="0"/>
          </a:p>
        </p:txBody>
      </p:sp>
    </p:spTree>
    <p:extLst>
      <p:ext uri="{BB962C8B-B14F-4D97-AF65-F5344CB8AC3E}">
        <p14:creationId xmlns:p14="http://schemas.microsoft.com/office/powerpoint/2010/main" val="1861045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Nicht kumuliert</a:t>
            </a:r>
          </a:p>
          <a:p>
            <a:r>
              <a:rPr lang="de-DE" dirty="0"/>
              <a:t>Ein durchlauf </a:t>
            </a:r>
          </a:p>
          <a:p>
            <a:r>
              <a:rPr lang="de-DE" dirty="0"/>
              <a:t>86 Bilder -&gt; insgesamt 85 Vorhersagen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60</a:t>
            </a:fld>
            <a:endParaRPr lang="de-DE" dirty="0"/>
          </a:p>
        </p:txBody>
      </p:sp>
    </p:spTree>
    <p:extLst>
      <p:ext uri="{BB962C8B-B14F-4D97-AF65-F5344CB8AC3E}">
        <p14:creationId xmlns:p14="http://schemas.microsoft.com/office/powerpoint/2010/main" val="1488746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Nicht kumuliert</a:t>
            </a:r>
          </a:p>
          <a:p>
            <a:r>
              <a:rPr lang="de-DE" dirty="0"/>
              <a:t>Ein durchlauf </a:t>
            </a:r>
          </a:p>
          <a:p>
            <a:r>
              <a:rPr lang="de-DE" dirty="0"/>
              <a:t>86 Bilder -&gt; insgesamt 85 Vorhersagen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61</a:t>
            </a:fld>
            <a:endParaRPr lang="de-DE" dirty="0"/>
          </a:p>
        </p:txBody>
      </p:sp>
    </p:spTree>
    <p:extLst>
      <p:ext uri="{BB962C8B-B14F-4D97-AF65-F5344CB8AC3E}">
        <p14:creationId xmlns:p14="http://schemas.microsoft.com/office/powerpoint/2010/main" val="10017784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Nicht kumuliert</a:t>
            </a:r>
          </a:p>
          <a:p>
            <a:r>
              <a:rPr lang="de-DE" dirty="0"/>
              <a:t>Ein durchlauf </a:t>
            </a:r>
          </a:p>
          <a:p>
            <a:r>
              <a:rPr lang="de-DE" dirty="0"/>
              <a:t>86 Bilder -&gt; insgesamt 85 Vorhersagen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62</a:t>
            </a:fld>
            <a:endParaRPr lang="de-DE" dirty="0"/>
          </a:p>
        </p:txBody>
      </p:sp>
    </p:spTree>
    <p:extLst>
      <p:ext uri="{BB962C8B-B14F-4D97-AF65-F5344CB8AC3E}">
        <p14:creationId xmlns:p14="http://schemas.microsoft.com/office/powerpoint/2010/main" val="3603711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Nicht kumuliert</a:t>
            </a:r>
          </a:p>
          <a:p>
            <a:r>
              <a:rPr lang="de-DE" dirty="0"/>
              <a:t>Ein durchlauf </a:t>
            </a:r>
          </a:p>
          <a:p>
            <a:r>
              <a:rPr lang="de-DE" dirty="0"/>
              <a:t>86 Bilder -&gt; insgesamt 85 Vorhersagen</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63</a:t>
            </a:fld>
            <a:endParaRPr lang="de-DE" dirty="0"/>
          </a:p>
        </p:txBody>
      </p:sp>
    </p:spTree>
    <p:extLst>
      <p:ext uri="{BB962C8B-B14F-4D97-AF65-F5344CB8AC3E}">
        <p14:creationId xmlns:p14="http://schemas.microsoft.com/office/powerpoint/2010/main" val="2178067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Probleme bei frei lernbaren Parameter gutes konvergenzverhalten zu finden</a:t>
            </a:r>
          </a:p>
          <a:p>
            <a:r>
              <a:rPr lang="de-DE" dirty="0"/>
              <a:t>Diffusivity an Glas orientiert als Startwert. Startwert immer entscheidend für Lernerfolg. Gewichte oftmals gegen 0 </a:t>
            </a:r>
          </a:p>
          <a:p>
            <a:endParaRPr lang="de-DE" dirty="0"/>
          </a:p>
          <a:p>
            <a:r>
              <a:rPr lang="de-DE" dirty="0"/>
              <a:t>LNO hat durch Matrix Multiplikationen mindestens quadratische Laufzeit im vErgleich zu n log n Zeit von fast Fourier Transformation</a:t>
            </a:r>
          </a:p>
        </p:txBody>
      </p:sp>
      <p:sp>
        <p:nvSpPr>
          <p:cNvPr id="4" name="Slide Number Placeholder 3"/>
          <p:cNvSpPr>
            <a:spLocks noGrp="1"/>
          </p:cNvSpPr>
          <p:nvPr>
            <p:ph type="sldNum" sz="quarter" idx="5"/>
          </p:nvPr>
        </p:nvSpPr>
        <p:spPr/>
        <p:txBody>
          <a:bodyPr/>
          <a:lstStyle/>
          <a:p>
            <a:fld id="{7EA06E4F-8004-4186-852A-627D056050BA}" type="slidenum">
              <a:rPr lang="de-DE" smtClean="0"/>
              <a:pPr/>
              <a:t>64</a:t>
            </a:fld>
            <a:endParaRPr lang="de-DE" dirty="0"/>
          </a:p>
        </p:txBody>
      </p:sp>
    </p:spTree>
    <p:extLst>
      <p:ext uri="{BB962C8B-B14F-4D97-AF65-F5344CB8AC3E}">
        <p14:creationId xmlns:p14="http://schemas.microsoft.com/office/powerpoint/2010/main" val="37441208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Vorhersage auf erstem Bild verbessern und besser langfristige bhängigkeiten Lernen</a:t>
            </a:r>
          </a:p>
          <a:p>
            <a:endParaRPr lang="de-DE" dirty="0"/>
          </a:p>
          <a:p>
            <a:r>
              <a:rPr lang="de-DE" dirty="0"/>
              <a:t>Zeitschritt prüfen wie viele Daten ich weglassen kann. Zb jedes zweite Bild rausschmeißen aus Datensatz -&gt; Vorhersage alle 4 s jetzt alle 8s</a:t>
            </a:r>
          </a:p>
          <a:p>
            <a:endParaRPr lang="de-DE" dirty="0"/>
          </a:p>
          <a:p>
            <a:r>
              <a:rPr lang="de-DE" dirty="0"/>
              <a:t>LNO und GINO für unregelmäßige Meshes</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65</a:t>
            </a:fld>
            <a:endParaRPr lang="de-DE" dirty="0"/>
          </a:p>
        </p:txBody>
      </p:sp>
    </p:spTree>
    <p:extLst>
      <p:ext uri="{BB962C8B-B14F-4D97-AF65-F5344CB8AC3E}">
        <p14:creationId xmlns:p14="http://schemas.microsoft.com/office/powerpoint/2010/main" val="583370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Prüfe Fähigkeit ob ein Model bereits aus den Mustern der realen Daten Feature lernen kann welche allgemein gültig sind und somit auch gute Vorhersagen auf Daten treffen kann die mit random Kühltemepraturen erzeugt wurden</a:t>
            </a:r>
          </a:p>
          <a:p>
            <a:endParaRPr lang="de-DE" dirty="0"/>
          </a:p>
          <a:p>
            <a:r>
              <a:rPr lang="de-DE" dirty="0"/>
              <a:t>Teste ob Model Daten von L-dataset nur auswendig lernt oder tatsächlich zugrunde liegende Muster lernt</a:t>
            </a:r>
          </a:p>
          <a:p>
            <a:r>
              <a:rPr lang="de-DE" dirty="0"/>
              <a:t>Realen Startbedinguen liegen immer sehr nah aneinander -&gt; Sehr ähnliche Kühltemnperaturen in den Zonen an der realen Anlage</a:t>
            </a:r>
          </a:p>
          <a:p>
            <a:r>
              <a:rPr lang="de-DE" dirty="0"/>
              <a:t>Somit mit h-Dataset mehr Varianz reinbringen und Gneralisierung prüfen</a:t>
            </a:r>
          </a:p>
          <a:p>
            <a:endParaRPr lang="de-DE" dirty="0"/>
          </a:p>
          <a:p>
            <a:r>
              <a:rPr lang="de-DE" dirty="0"/>
              <a:t>Learning rate scheduler hatte sehr großen Effekt auf Lernverhalten. Er lässt lernrate über alle Epochen zerfallen</a:t>
            </a:r>
          </a:p>
        </p:txBody>
      </p:sp>
      <p:sp>
        <p:nvSpPr>
          <p:cNvPr id="4" name="Slide Number Placeholder 3"/>
          <p:cNvSpPr>
            <a:spLocks noGrp="1"/>
          </p:cNvSpPr>
          <p:nvPr>
            <p:ph type="sldNum" sz="quarter" idx="5"/>
          </p:nvPr>
        </p:nvSpPr>
        <p:spPr/>
        <p:txBody>
          <a:bodyPr/>
          <a:lstStyle/>
          <a:p>
            <a:fld id="{7EA06E4F-8004-4186-852A-627D056050BA}" type="slidenum">
              <a:rPr lang="de-DE" smtClean="0"/>
              <a:pPr/>
              <a:t>12</a:t>
            </a:fld>
            <a:endParaRPr lang="de-DE" dirty="0"/>
          </a:p>
        </p:txBody>
      </p:sp>
    </p:spTree>
    <p:extLst>
      <p:ext uri="{BB962C8B-B14F-4D97-AF65-F5344CB8AC3E}">
        <p14:creationId xmlns:p14="http://schemas.microsoft.com/office/powerpoint/2010/main" val="4050401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Um auch während des Trainings die Generaalisierungsfähigkeit zu prüfen</a:t>
            </a:r>
          </a:p>
          <a:p>
            <a:r>
              <a:rPr lang="de-DE" dirty="0"/>
              <a:t>Relative loss wird gewählt als beste Variante da auch in FNO Paper empfohlen</a:t>
            </a:r>
          </a:p>
          <a:p>
            <a:r>
              <a:rPr lang="de-DE" dirty="0"/>
              <a:t>Prozentuale Änderung -&gt; Target – vorhersage</a:t>
            </a:r>
          </a:p>
          <a:p>
            <a:endParaRPr lang="de-DE" dirty="0"/>
          </a:p>
          <a:p>
            <a:r>
              <a:rPr lang="de-DE" dirty="0"/>
              <a:t>Absoluter loss ist Abweichung in Kelvin -&gt; zusätzlich für besser Verständnis</a:t>
            </a:r>
          </a:p>
          <a:p>
            <a:endParaRPr lang="de-DE" dirty="0"/>
          </a:p>
          <a:p>
            <a:r>
              <a:rPr lang="de-DE" dirty="0"/>
              <a:t>Fehlerfortpflanzung wichtig für reales System -&gt; hier kein kumulative fehler, Mittlerer Fehler jeder einzelnen Vorhersage. Am Ende mittlerer Fehler für eine Vorhersagereihe</a:t>
            </a:r>
          </a:p>
          <a:p>
            <a:endParaRPr lang="de-DE" dirty="0"/>
          </a:p>
          <a:p>
            <a:r>
              <a:rPr lang="de-DE" dirty="0"/>
              <a:t>Größen für discretization invariance check. Wie gut generalisiert model.</a:t>
            </a:r>
          </a:p>
          <a:p>
            <a:r>
              <a:rPr lang="de-DE" dirty="0"/>
              <a:t>Testing dataset kleiner als </a:t>
            </a:r>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13</a:t>
            </a:fld>
            <a:endParaRPr lang="de-DE" dirty="0"/>
          </a:p>
        </p:txBody>
      </p:sp>
    </p:spTree>
    <p:extLst>
      <p:ext uri="{BB962C8B-B14F-4D97-AF65-F5344CB8AC3E}">
        <p14:creationId xmlns:p14="http://schemas.microsoft.com/office/powerpoint/2010/main" val="3936990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Propagation:</a:t>
            </a:r>
          </a:p>
          <a:p>
            <a:r>
              <a:rPr lang="de-DE" dirty="0"/>
              <a:t>FNO-Attention model zeigt hier bestes Ergebnis auf beiden sizes. Schafft es somit am besten die langfristigen Abhängigkeiten zu filtern</a:t>
            </a:r>
            <a:br>
              <a:rPr lang="de-DE" dirty="0"/>
            </a:br>
            <a:r>
              <a:rPr lang="de-DE" dirty="0"/>
              <a:t>zeigt auf beiden sizes ähnliches Ergebnis was auf gute Generalisierung schließen lässt</a:t>
            </a:r>
          </a:p>
          <a:p>
            <a:r>
              <a:rPr lang="de-DE" dirty="0"/>
              <a:t>Hybrid-FNO zeigt sehr schlchtes Verhalten auf size 1000mm und fno gutes ergebnis auf size 50mm</a:t>
            </a:r>
          </a:p>
        </p:txBody>
      </p:sp>
      <p:sp>
        <p:nvSpPr>
          <p:cNvPr id="4" name="Slide Number Placeholder 3"/>
          <p:cNvSpPr>
            <a:spLocks noGrp="1"/>
          </p:cNvSpPr>
          <p:nvPr>
            <p:ph type="sldNum" sz="quarter" idx="5"/>
          </p:nvPr>
        </p:nvSpPr>
        <p:spPr/>
        <p:txBody>
          <a:bodyPr/>
          <a:lstStyle/>
          <a:p>
            <a:fld id="{7EA06E4F-8004-4186-852A-627D056050BA}" type="slidenum">
              <a:rPr lang="de-DE" smtClean="0"/>
              <a:pPr/>
              <a:t>14</a:t>
            </a:fld>
            <a:endParaRPr lang="de-DE" dirty="0"/>
          </a:p>
        </p:txBody>
      </p:sp>
    </p:spTree>
    <p:extLst>
      <p:ext uri="{BB962C8B-B14F-4D97-AF65-F5344CB8AC3E}">
        <p14:creationId xmlns:p14="http://schemas.microsoft.com/office/powerpoint/2010/main" val="4173603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wird jetzt erwartet das modelle auf mehr daten besser werden. Auch weil Model jetzt mit random daten gefüttert wird und so komplexere Muster lernen kann welche gut Vorbereitung für random testing data ist</a:t>
            </a:r>
          </a:p>
          <a:p>
            <a:endParaRPr lang="de-DE" dirty="0"/>
          </a:p>
          <a:p>
            <a:r>
              <a:rPr lang="de-DE" dirty="0"/>
              <a:t>Propagation: FNO-attention leicht bessere Performance</a:t>
            </a:r>
          </a:p>
          <a:p>
            <a:r>
              <a:rPr lang="de-DE" dirty="0"/>
              <a:t>Hybrid-FNO wird auch deutlich besser auif beiden sizes, GINO wird besser auf size 50mm</a:t>
            </a:r>
          </a:p>
          <a:p>
            <a:r>
              <a:rPr lang="de-DE" dirty="0"/>
              <a:t>Alle anderen Modelle werden schwächer</a:t>
            </a:r>
          </a:p>
          <a:p>
            <a:endParaRPr lang="de-DE" dirty="0"/>
          </a:p>
          <a:p>
            <a:r>
              <a:rPr lang="de-DE" dirty="0"/>
              <a:t>FNO-Attention bestes Verhalten hier</a:t>
            </a:r>
          </a:p>
          <a:p>
            <a:r>
              <a:rPr lang="de-DE" dirty="0"/>
              <a:t>Hybrid FNO beste Variante den nächsten time step zu predicten</a:t>
            </a:r>
          </a:p>
          <a:p>
            <a:endParaRPr lang="de-DE" dirty="0"/>
          </a:p>
          <a:p>
            <a:endParaRPr lang="de-DE" dirty="0"/>
          </a:p>
        </p:txBody>
      </p:sp>
      <p:sp>
        <p:nvSpPr>
          <p:cNvPr id="4" name="Slide Number Placeholder 3"/>
          <p:cNvSpPr>
            <a:spLocks noGrp="1"/>
          </p:cNvSpPr>
          <p:nvPr>
            <p:ph type="sldNum" sz="quarter" idx="5"/>
          </p:nvPr>
        </p:nvSpPr>
        <p:spPr/>
        <p:txBody>
          <a:bodyPr/>
          <a:lstStyle/>
          <a:p>
            <a:fld id="{7EA06E4F-8004-4186-852A-627D056050BA}" type="slidenum">
              <a:rPr lang="de-DE" smtClean="0"/>
              <a:pPr/>
              <a:t>15</a:t>
            </a:fld>
            <a:endParaRPr lang="de-DE" dirty="0"/>
          </a:p>
        </p:txBody>
      </p:sp>
    </p:spTree>
    <p:extLst>
      <p:ext uri="{BB962C8B-B14F-4D97-AF65-F5344CB8AC3E}">
        <p14:creationId xmlns:p14="http://schemas.microsoft.com/office/powerpoint/2010/main" val="960232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platzhalt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0EE4EC5F-563F-40D7-BF90-104230A53F2C}"/>
              </a:ext>
            </a:extLst>
          </p:cNvPr>
          <p:cNvSpPr>
            <a:spLocks noGrp="1" noMove="1" noResize="1"/>
          </p:cNvSpPr>
          <p:nvPr>
            <p:ph type="pic" sz="quarter" idx="13"/>
            <p:custDataLst>
              <p:tags r:id="rId1"/>
            </p:custDataLst>
          </p:nvPr>
        </p:nvSpPr>
        <p:spPr>
          <a:xfrm>
            <a:off x="1" y="0"/>
            <a:ext cx="12192000" cy="6858000"/>
          </a:xfrm>
          <a:solidFill>
            <a:schemeClr val="accent3"/>
          </a:solidFill>
        </p:spPr>
        <p:txBody>
          <a:bodyPr anchor="ctr"/>
          <a:lstStyle>
            <a:lvl1pPr algn="l">
              <a:defRPr/>
            </a:lvl1pPr>
          </a:lstStyle>
          <a:p>
            <a:r>
              <a:rPr lang="en-US"/>
              <a:t>Click icon to add picture</a:t>
            </a:r>
            <a:endParaRPr lang="de-DE" dirty="0"/>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2"/>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315784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Inhalte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en-US"/>
              <a:t>Click to 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27" name="Inhaltsplatzhalter 3">
            <a:extLst>
              <a:ext uri="{FF2B5EF4-FFF2-40B4-BE49-F238E27FC236}">
                <a16:creationId xmlns:a16="http://schemas.microsoft.com/office/drawing/2014/main" id="{3098D400-4FAC-4905-8C59-0E75C77468DB}"/>
              </a:ext>
            </a:extLst>
          </p:cNvPr>
          <p:cNvSpPr>
            <a:spLocks noGrp="1"/>
          </p:cNvSpPr>
          <p:nvPr>
            <p:ph sz="half" idx="17"/>
          </p:nvPr>
        </p:nvSpPr>
        <p:spPr>
          <a:xfrm>
            <a:off x="34530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en-US"/>
              <a:t>Click to edit Master text styles</a:t>
            </a:r>
          </a:p>
        </p:txBody>
      </p:sp>
      <p:sp>
        <p:nvSpPr>
          <p:cNvPr id="28" name="Inhaltsplatzhalter 3">
            <a:extLst>
              <a:ext uri="{FF2B5EF4-FFF2-40B4-BE49-F238E27FC236}">
                <a16:creationId xmlns:a16="http://schemas.microsoft.com/office/drawing/2014/main" id="{B27D7517-1F80-4410-A024-467AAECFD141}"/>
              </a:ext>
            </a:extLst>
          </p:cNvPr>
          <p:cNvSpPr>
            <a:spLocks noGrp="1"/>
          </p:cNvSpPr>
          <p:nvPr>
            <p:ph sz="half" idx="18"/>
          </p:nvPr>
        </p:nvSpPr>
        <p:spPr>
          <a:xfrm>
            <a:off x="6186601"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en-US"/>
              <a:t>Click to edit Master text styles</a:t>
            </a:r>
          </a:p>
        </p:txBody>
      </p:sp>
      <p:sp>
        <p:nvSpPr>
          <p:cNvPr id="29" name="Inhaltsplatzhalter 3">
            <a:extLst>
              <a:ext uri="{FF2B5EF4-FFF2-40B4-BE49-F238E27FC236}">
                <a16:creationId xmlns:a16="http://schemas.microsoft.com/office/drawing/2014/main" id="{BBA34017-76D9-4ACE-A80A-C4B588141ECE}"/>
              </a:ext>
            </a:extLst>
          </p:cNvPr>
          <p:cNvSpPr>
            <a:spLocks noGrp="1"/>
          </p:cNvSpPr>
          <p:nvPr>
            <p:ph sz="half" idx="19"/>
          </p:nvPr>
        </p:nvSpPr>
        <p:spPr>
          <a:xfrm>
            <a:off x="8920200" y="1674000"/>
            <a:ext cx="2552400" cy="4644001"/>
          </a:xfrm>
          <a:ln w="6350">
            <a:noFill/>
          </a:ln>
        </p:spPr>
        <p:txBody>
          <a:bodyPr lIns="0" tIns="0" rIns="0" bIns="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en-US"/>
              <a:t>Click to edit Master text styles</a:t>
            </a:r>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E1255E67-0CE1-4D27-BC06-DE752AE0041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51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3" name="Textplatzhalter 2">
            <a:extLst>
              <a:ext uri="{FF2B5EF4-FFF2-40B4-BE49-F238E27FC236}">
                <a16:creationId xmlns:a16="http://schemas.microsoft.com/office/drawing/2014/main" id="{20E3030E-913B-4F84-A866-3D40507550D2}"/>
              </a:ext>
            </a:extLst>
          </p:cNvPr>
          <p:cNvSpPr>
            <a:spLocks noGrp="1"/>
          </p:cNvSpPr>
          <p:nvPr>
            <p:ph type="body" idx="1"/>
          </p:nvPr>
        </p:nvSpPr>
        <p:spPr>
          <a:xfrm>
            <a:off x="719401" y="1674000"/>
            <a:ext cx="5196001"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en-US"/>
              <a:t>Click to edit Master text styles</a:t>
            </a:r>
          </a:p>
        </p:txBody>
      </p:sp>
      <p:sp>
        <p:nvSpPr>
          <p:cNvPr id="5" name="Textplatzhalter 4">
            <a:extLst>
              <a:ext uri="{FF2B5EF4-FFF2-40B4-BE49-F238E27FC236}">
                <a16:creationId xmlns:a16="http://schemas.microsoft.com/office/drawing/2014/main" id="{01D75CB9-FB12-4938-AECC-FDD65377DBD7}"/>
              </a:ext>
            </a:extLst>
          </p:cNvPr>
          <p:cNvSpPr>
            <a:spLocks noGrp="1"/>
          </p:cNvSpPr>
          <p:nvPr>
            <p:ph type="body" sz="quarter" idx="3"/>
          </p:nvPr>
        </p:nvSpPr>
        <p:spPr>
          <a:xfrm>
            <a:off x="6277800" y="1674000"/>
            <a:ext cx="5194800" cy="540000"/>
          </a:xfrm>
        </p:spPr>
        <p:txBody>
          <a:bodyPr anchor="t">
            <a:noAutofit/>
          </a:bodyPr>
          <a:lstStyle>
            <a:lvl1pPr marL="0" indent="0">
              <a:spcBef>
                <a:spcPts val="0"/>
              </a:spcBef>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en-US"/>
              <a:t>Click to 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7" name="Datumsplatzhalter 6">
            <a:extLst>
              <a:ext uri="{FF2B5EF4-FFF2-40B4-BE49-F238E27FC236}">
                <a16:creationId xmlns:a16="http://schemas.microsoft.com/office/drawing/2014/main" id="{7E19CF50-D445-433B-8DB3-6D9D2A48B3B6}"/>
              </a:ext>
            </a:extLst>
          </p:cNvPr>
          <p:cNvSpPr>
            <a:spLocks noGrp="1"/>
          </p:cNvSpPr>
          <p:nvPr>
            <p:ph type="dt" sz="half" idx="14"/>
          </p:nvPr>
        </p:nvSpPr>
        <p:spPr/>
        <p:txBody>
          <a:bodyPr/>
          <a:lstStyle/>
          <a:p>
            <a:r>
              <a:rPr lang="de-DE"/>
              <a:t>|    27.05.2024</a:t>
            </a:r>
            <a:endParaRPr lang="de-DE" dirty="0"/>
          </a:p>
        </p:txBody>
      </p:sp>
      <p:sp>
        <p:nvSpPr>
          <p:cNvPr id="8" name="Fußzeilenplatzhalter 7">
            <a:extLst>
              <a:ext uri="{FF2B5EF4-FFF2-40B4-BE49-F238E27FC236}">
                <a16:creationId xmlns:a16="http://schemas.microsoft.com/office/drawing/2014/main" id="{27298EEE-A916-45ED-8E8C-5A99A2CDD195}"/>
              </a:ext>
            </a:extLst>
          </p:cNvPr>
          <p:cNvSpPr>
            <a:spLocks noGrp="1"/>
          </p:cNvSpPr>
          <p:nvPr>
            <p:ph type="ftr" sz="quarter" idx="15"/>
          </p:nvPr>
        </p:nvSpPr>
        <p:spPr/>
        <p:txBody>
          <a:bodyPr/>
          <a:lstStyle/>
          <a:p>
            <a:r>
              <a:rPr lang="de-DE"/>
              <a:t>|    Universität Augsburg    |</a:t>
            </a:r>
            <a:endParaRPr lang="de-DE" dirty="0"/>
          </a:p>
        </p:txBody>
      </p:sp>
      <p:sp>
        <p:nvSpPr>
          <p:cNvPr id="9" name="Foliennummernplatzhalter 8">
            <a:extLst>
              <a:ext uri="{FF2B5EF4-FFF2-40B4-BE49-F238E27FC236}">
                <a16:creationId xmlns:a16="http://schemas.microsoft.com/office/drawing/2014/main" id="{A2A635F8-28ED-4745-BBF2-D3265A40AFA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EE80AB-FF50-477F-94E4-815F7D8EF286}"/>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399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plus minus">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4C78BD95-A5F9-4798-A3D3-6E0EC108E17C}"/>
              </a:ext>
            </a:extLst>
          </p:cNvPr>
          <p:cNvSpPr/>
          <p:nvPr userDrawn="1"/>
        </p:nvSpPr>
        <p:spPr>
          <a:xfrm>
            <a:off x="719401"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9226B967-CF45-45AF-9D6F-CA94823B3B27}"/>
              </a:ext>
            </a:extLst>
          </p:cNvPr>
          <p:cNvSpPr/>
          <p:nvPr userDrawn="1"/>
        </p:nvSpPr>
        <p:spPr>
          <a:xfrm>
            <a:off x="6277200" y="1674000"/>
            <a:ext cx="5196001" cy="4739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4" name="Inhaltsplatzhalter 3">
            <a:extLst>
              <a:ext uri="{FF2B5EF4-FFF2-40B4-BE49-F238E27FC236}">
                <a16:creationId xmlns:a16="http://schemas.microsoft.com/office/drawing/2014/main" id="{7A62D486-4C6B-4174-9F45-23C4D32D42D8}"/>
              </a:ext>
            </a:extLst>
          </p:cNvPr>
          <p:cNvSpPr>
            <a:spLocks noGrp="1"/>
          </p:cNvSpPr>
          <p:nvPr>
            <p:ph sz="half" idx="2"/>
          </p:nvPr>
        </p:nvSpPr>
        <p:spPr>
          <a:xfrm>
            <a:off x="719400" y="2277375"/>
            <a:ext cx="5196001" cy="4040626"/>
          </a:xfrm>
        </p:spPr>
        <p:txBody>
          <a:bodyPr/>
          <a:lstStyle/>
          <a:p>
            <a:pPr lvl="0"/>
            <a:r>
              <a:rPr lang="en-US"/>
              <a:t>Click to edit Master text styles</a:t>
            </a:r>
          </a:p>
        </p:txBody>
      </p:sp>
      <p:sp>
        <p:nvSpPr>
          <p:cNvPr id="6" name="Inhaltsplatzhalter 5">
            <a:extLst>
              <a:ext uri="{FF2B5EF4-FFF2-40B4-BE49-F238E27FC236}">
                <a16:creationId xmlns:a16="http://schemas.microsoft.com/office/drawing/2014/main" id="{4F85BD4D-9B6C-40C6-B62A-F48962F211DA}"/>
              </a:ext>
            </a:extLst>
          </p:cNvPr>
          <p:cNvSpPr>
            <a:spLocks noGrp="1"/>
          </p:cNvSpPr>
          <p:nvPr>
            <p:ph sz="quarter" idx="4"/>
          </p:nvPr>
        </p:nvSpPr>
        <p:spPr>
          <a:xfrm>
            <a:off x="6277800" y="2277375"/>
            <a:ext cx="5194800" cy="4040626"/>
          </a:xfrm>
        </p:spPr>
        <p:txBody>
          <a:bodyPr/>
          <a:lstStyle/>
          <a:p>
            <a:pPr lvl="0"/>
            <a:r>
              <a:rPr lang="en-US"/>
              <a:t>Click to 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3302"/>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10" name="Additionszeichen 9">
            <a:extLst>
              <a:ext uri="{FF2B5EF4-FFF2-40B4-BE49-F238E27FC236}">
                <a16:creationId xmlns:a16="http://schemas.microsoft.com/office/drawing/2014/main" id="{CFE04C63-67E3-4BE5-81AF-4847CD8DBC29}"/>
              </a:ext>
            </a:extLst>
          </p:cNvPr>
          <p:cNvSpPr/>
          <p:nvPr userDrawn="1"/>
        </p:nvSpPr>
        <p:spPr>
          <a:xfrm>
            <a:off x="3131862" y="1725451"/>
            <a:ext cx="371078" cy="371076"/>
          </a:xfrm>
          <a:prstGeom prst="mathPlus">
            <a:avLst>
              <a:gd name="adj1" fmla="val 90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6BDE7D3A-3B28-4B14-9BF1-785A2019FF30}"/>
              </a:ext>
            </a:extLst>
          </p:cNvPr>
          <p:cNvSpPr/>
          <p:nvPr userDrawn="1"/>
        </p:nvSpPr>
        <p:spPr>
          <a:xfrm>
            <a:off x="8741076" y="1892989"/>
            <a:ext cx="26825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Datumsplatzhalter 2">
            <a:extLst>
              <a:ext uri="{FF2B5EF4-FFF2-40B4-BE49-F238E27FC236}">
                <a16:creationId xmlns:a16="http://schemas.microsoft.com/office/drawing/2014/main" id="{3B523A05-811E-4945-9F1C-12DC138DD864}"/>
              </a:ext>
            </a:extLst>
          </p:cNvPr>
          <p:cNvSpPr>
            <a:spLocks noGrp="1"/>
          </p:cNvSpPr>
          <p:nvPr>
            <p:ph type="dt" sz="half" idx="14"/>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63FED06E-0A66-4F07-9CE4-29F9EC589FFF}"/>
              </a:ext>
            </a:extLst>
          </p:cNvPr>
          <p:cNvSpPr>
            <a:spLocks noGrp="1"/>
          </p:cNvSpPr>
          <p:nvPr>
            <p:ph type="ftr" sz="quarter" idx="15"/>
          </p:nvPr>
        </p:nvSpPr>
        <p:spPr/>
        <p:txBody>
          <a:bodyPr/>
          <a:lstStyle/>
          <a:p>
            <a:r>
              <a:rPr lang="de-DE"/>
              <a:t>|    Universität Augsburg    |</a:t>
            </a:r>
            <a:endParaRPr lang="de-DE" dirty="0"/>
          </a:p>
        </p:txBody>
      </p:sp>
      <p:sp>
        <p:nvSpPr>
          <p:cNvPr id="7" name="Foliennummernplatzhalter 6">
            <a:extLst>
              <a:ext uri="{FF2B5EF4-FFF2-40B4-BE49-F238E27FC236}">
                <a16:creationId xmlns:a16="http://schemas.microsoft.com/office/drawing/2014/main" id="{429BF6DF-0067-4F7F-8F10-9523911AC1E2}"/>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6" name="Gerader Verbinder 15">
            <a:extLst>
              <a:ext uri="{FF2B5EF4-FFF2-40B4-BE49-F238E27FC236}">
                <a16:creationId xmlns:a16="http://schemas.microsoft.com/office/drawing/2014/main" id="{EE265618-1F87-4DA1-A332-E47A9EFDCFEC}"/>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419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32" name="Textplatzhalter 31">
            <a:extLst>
              <a:ext uri="{FF2B5EF4-FFF2-40B4-BE49-F238E27FC236}">
                <a16:creationId xmlns:a16="http://schemas.microsoft.com/office/drawing/2014/main" id="{87467D8C-1C63-4813-85D1-3AB8DCF20D04}"/>
              </a:ext>
            </a:extLst>
          </p:cNvPr>
          <p:cNvSpPr>
            <a:spLocks noGrp="1"/>
          </p:cNvSpPr>
          <p:nvPr>
            <p:ph type="body" sz="quarter" idx="23"/>
          </p:nvPr>
        </p:nvSpPr>
        <p:spPr>
          <a:xfrm>
            <a:off x="7194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3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3"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Click to 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5194800" cy="4104853"/>
          </a:xfrm>
          <a:ln w="6350">
            <a:solidFill>
              <a:schemeClr val="tx2"/>
            </a:solidFill>
          </a:ln>
        </p:spPr>
        <p:txBody>
          <a:bodyPr lIns="144000" tIns="396000" rIns="144000" bIns="144000"/>
          <a:lstStyle/>
          <a:p>
            <a:pPr lvl="0"/>
            <a:r>
              <a:rPr lang="en-US"/>
              <a:t>Click to 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platzhalter 32">
            <a:extLst>
              <a:ext uri="{FF2B5EF4-FFF2-40B4-BE49-F238E27FC236}">
                <a16:creationId xmlns:a16="http://schemas.microsoft.com/office/drawing/2014/main" id="{083DABCB-9098-4FFE-9D2A-D32B7B91FE01}"/>
              </a:ext>
            </a:extLst>
          </p:cNvPr>
          <p:cNvSpPr>
            <a:spLocks noGrp="1"/>
          </p:cNvSpPr>
          <p:nvPr>
            <p:ph type="body" sz="quarter" idx="25"/>
          </p:nvPr>
        </p:nvSpPr>
        <p:spPr>
          <a:xfrm>
            <a:off x="6277800" y="1674000"/>
            <a:ext cx="5194800" cy="803326"/>
          </a:xfrm>
          <a:custGeom>
            <a:avLst/>
            <a:gdLst>
              <a:gd name="connsiteX0" fmla="*/ 0 w 5194800"/>
              <a:gd name="connsiteY0" fmla="*/ 0 h 803326"/>
              <a:gd name="connsiteX1" fmla="*/ 5194800 w 5194800"/>
              <a:gd name="connsiteY1" fmla="*/ 0 h 803326"/>
              <a:gd name="connsiteX2" fmla="*/ 5194800 w 5194800"/>
              <a:gd name="connsiteY2" fmla="*/ 539148 h 803326"/>
              <a:gd name="connsiteX3" fmla="*/ 2812152 w 5194800"/>
              <a:gd name="connsiteY3" fmla="*/ 539148 h 803326"/>
              <a:gd name="connsiteX4" fmla="*/ 2389379 w 5194800"/>
              <a:gd name="connsiteY4" fmla="*/ 803326 h 803326"/>
              <a:gd name="connsiteX5" fmla="*/ 2382646 w 5194800"/>
              <a:gd name="connsiteY5" fmla="*/ 803326 h 803326"/>
              <a:gd name="connsiteX6" fmla="*/ 2382646 w 5194800"/>
              <a:gd name="connsiteY6" fmla="*/ 539148 h 803326"/>
              <a:gd name="connsiteX7" fmla="*/ 0 w 51948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800" h="803326">
                <a:moveTo>
                  <a:pt x="0" y="0"/>
                </a:moveTo>
                <a:lnTo>
                  <a:pt x="5194800" y="0"/>
                </a:lnTo>
                <a:lnTo>
                  <a:pt x="5194800" y="539148"/>
                </a:lnTo>
                <a:lnTo>
                  <a:pt x="2812152" y="539148"/>
                </a:lnTo>
                <a:lnTo>
                  <a:pt x="2389379" y="803326"/>
                </a:lnTo>
                <a:lnTo>
                  <a:pt x="2382646" y="803326"/>
                </a:lnTo>
                <a:lnTo>
                  <a:pt x="23826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Click to edit Master text styles</a:t>
            </a:r>
          </a:p>
        </p:txBody>
      </p:sp>
      <p:sp>
        <p:nvSpPr>
          <p:cNvPr id="36" name="Textplatzhalter 35">
            <a:extLst>
              <a:ext uri="{FF2B5EF4-FFF2-40B4-BE49-F238E27FC236}">
                <a16:creationId xmlns:a16="http://schemas.microsoft.com/office/drawing/2014/main" id="{236D5C00-747E-44BB-AD34-A28F6169D48F}"/>
              </a:ext>
            </a:extLst>
          </p:cNvPr>
          <p:cNvSpPr>
            <a:spLocks noGrp="1"/>
          </p:cNvSpPr>
          <p:nvPr>
            <p:ph type="body" sz="quarter" idx="26"/>
          </p:nvPr>
        </p:nvSpPr>
        <p:spPr>
          <a:xfrm>
            <a:off x="6277800" y="2213148"/>
            <a:ext cx="5194800" cy="4104853"/>
          </a:xfrm>
          <a:custGeom>
            <a:avLst/>
            <a:gdLst>
              <a:gd name="connsiteX0" fmla="*/ 0 w 5194800"/>
              <a:gd name="connsiteY0" fmla="*/ 0 h 4104853"/>
              <a:gd name="connsiteX1" fmla="*/ 5194800 w 5194800"/>
              <a:gd name="connsiteY1" fmla="*/ 0 h 4104853"/>
              <a:gd name="connsiteX2" fmla="*/ 5194800 w 5194800"/>
              <a:gd name="connsiteY2" fmla="*/ 3787601 h 4104853"/>
              <a:gd name="connsiteX3" fmla="*/ 4687090 w 5194800"/>
              <a:gd name="connsiteY3" fmla="*/ 4104853 h 4104853"/>
              <a:gd name="connsiteX4" fmla="*/ 0 w 51948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104853">
                <a:moveTo>
                  <a:pt x="0" y="0"/>
                </a:moveTo>
                <a:lnTo>
                  <a:pt x="5194800" y="0"/>
                </a:lnTo>
                <a:lnTo>
                  <a:pt x="5194800" y="3787601"/>
                </a:lnTo>
                <a:lnTo>
                  <a:pt x="4687090" y="4104853"/>
                </a:lnTo>
                <a:lnTo>
                  <a:pt x="0" y="4104853"/>
                </a:lnTo>
                <a:close/>
              </a:path>
            </a:pathLst>
          </a:custGeom>
          <a:ln w="6350">
            <a:solidFill>
              <a:schemeClr val="tx2"/>
            </a:solidFill>
          </a:ln>
        </p:spPr>
        <p:txBody>
          <a:bodyPr wrap="square" lIns="144000" tIns="396000" rIns="144000" bIns="144000">
            <a:noAutofit/>
          </a:bodyPr>
          <a:lstStyle/>
          <a:p>
            <a:pPr lvl="0"/>
            <a:r>
              <a:rPr lang="en-US"/>
              <a:t>Click to edit Master text styles</a:t>
            </a:r>
          </a:p>
        </p:txBody>
      </p:sp>
    </p:spTree>
    <p:extLst>
      <p:ext uri="{BB962C8B-B14F-4D97-AF65-F5344CB8AC3E}">
        <p14:creationId xmlns:p14="http://schemas.microsoft.com/office/powerpoint/2010/main" val="355146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rei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20" name="Textplatzhalter 19">
            <a:extLst>
              <a:ext uri="{FF2B5EF4-FFF2-40B4-BE49-F238E27FC236}">
                <a16:creationId xmlns:a16="http://schemas.microsoft.com/office/drawing/2014/main" id="{B0894B22-1FDE-45F2-A56B-B18FD9C66B37}"/>
              </a:ext>
            </a:extLst>
          </p:cNvPr>
          <p:cNvSpPr>
            <a:spLocks noGrp="1"/>
          </p:cNvSpPr>
          <p:nvPr>
            <p:ph type="body" sz="quarter" idx="23"/>
          </p:nvPr>
        </p:nvSpPr>
        <p:spPr>
          <a:xfrm>
            <a:off x="7194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Click to 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3344400" cy="4104853"/>
          </a:xfrm>
          <a:ln w="6350">
            <a:solidFill>
              <a:schemeClr val="tx2"/>
            </a:solidFill>
          </a:ln>
        </p:spPr>
        <p:txBody>
          <a:bodyPr lIns="144000" tIns="396000" rIns="144000" bIns="144000"/>
          <a:lstStyle/>
          <a:p>
            <a:pPr lvl="0"/>
            <a:r>
              <a:rPr lang="en-US"/>
              <a:t>Click to 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platzhalter 21">
            <a:extLst>
              <a:ext uri="{FF2B5EF4-FFF2-40B4-BE49-F238E27FC236}">
                <a16:creationId xmlns:a16="http://schemas.microsoft.com/office/drawing/2014/main" id="{0CEFB671-3706-4C04-BB20-9103BC8E1A38}"/>
              </a:ext>
            </a:extLst>
          </p:cNvPr>
          <p:cNvSpPr>
            <a:spLocks noGrp="1"/>
          </p:cNvSpPr>
          <p:nvPr>
            <p:ph type="body" sz="quarter" idx="25"/>
          </p:nvPr>
        </p:nvSpPr>
        <p:spPr>
          <a:xfrm>
            <a:off x="44238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3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3"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Click to edit Master text styles</a:t>
            </a:r>
          </a:p>
        </p:txBody>
      </p:sp>
      <p:sp>
        <p:nvSpPr>
          <p:cNvPr id="16" name="Textplatzhalter 13">
            <a:extLst>
              <a:ext uri="{FF2B5EF4-FFF2-40B4-BE49-F238E27FC236}">
                <a16:creationId xmlns:a16="http://schemas.microsoft.com/office/drawing/2014/main" id="{DCA64BCA-A541-4E79-ADD7-A9FFBB926F52}"/>
              </a:ext>
            </a:extLst>
          </p:cNvPr>
          <p:cNvSpPr>
            <a:spLocks noGrp="1"/>
          </p:cNvSpPr>
          <p:nvPr>
            <p:ph type="body" sz="quarter" idx="26"/>
          </p:nvPr>
        </p:nvSpPr>
        <p:spPr>
          <a:xfrm>
            <a:off x="4423800" y="2213148"/>
            <a:ext cx="3344400" cy="4104853"/>
          </a:xfrm>
          <a:ln w="6350">
            <a:solidFill>
              <a:schemeClr val="tx2"/>
            </a:solidFill>
          </a:ln>
        </p:spPr>
        <p:txBody>
          <a:bodyPr lIns="144000" tIns="396000" rIns="144000" bIns="144000"/>
          <a:lstStyle/>
          <a:p>
            <a:pPr lvl="0"/>
            <a:r>
              <a:rPr lang="en-US"/>
              <a:t>Click to edit Master text styles</a:t>
            </a:r>
          </a:p>
        </p:txBody>
      </p:sp>
      <p:sp>
        <p:nvSpPr>
          <p:cNvPr id="25" name="Textplatzhalter 24">
            <a:extLst>
              <a:ext uri="{FF2B5EF4-FFF2-40B4-BE49-F238E27FC236}">
                <a16:creationId xmlns:a16="http://schemas.microsoft.com/office/drawing/2014/main" id="{95058D37-68E1-4A82-B808-35764CBE5B5E}"/>
              </a:ext>
            </a:extLst>
          </p:cNvPr>
          <p:cNvSpPr>
            <a:spLocks noGrp="1"/>
          </p:cNvSpPr>
          <p:nvPr>
            <p:ph type="body" sz="quarter" idx="27"/>
          </p:nvPr>
        </p:nvSpPr>
        <p:spPr>
          <a:xfrm>
            <a:off x="8128200" y="2213148"/>
            <a:ext cx="3344400" cy="4104853"/>
          </a:xfrm>
          <a:custGeom>
            <a:avLst/>
            <a:gdLst>
              <a:gd name="connsiteX0" fmla="*/ 0 w 3344400"/>
              <a:gd name="connsiteY0" fmla="*/ 0 h 4104853"/>
              <a:gd name="connsiteX1" fmla="*/ 3344400 w 3344400"/>
              <a:gd name="connsiteY1" fmla="*/ 0 h 4104853"/>
              <a:gd name="connsiteX2" fmla="*/ 3344400 w 3344400"/>
              <a:gd name="connsiteY2" fmla="*/ 3787601 h 4104853"/>
              <a:gd name="connsiteX3" fmla="*/ 2836690 w 3344400"/>
              <a:gd name="connsiteY3" fmla="*/ 4104853 h 4104853"/>
              <a:gd name="connsiteX4" fmla="*/ 0 w 3344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400" h="4104853">
                <a:moveTo>
                  <a:pt x="0" y="0"/>
                </a:moveTo>
                <a:lnTo>
                  <a:pt x="3344400" y="0"/>
                </a:lnTo>
                <a:lnTo>
                  <a:pt x="3344400" y="3787601"/>
                </a:lnTo>
                <a:lnTo>
                  <a:pt x="2836690" y="4104853"/>
                </a:lnTo>
                <a:lnTo>
                  <a:pt x="0" y="4104853"/>
                </a:lnTo>
                <a:close/>
              </a:path>
            </a:pathLst>
          </a:custGeom>
          <a:ln w="6350">
            <a:solidFill>
              <a:schemeClr val="tx2"/>
            </a:solidFill>
          </a:ln>
        </p:spPr>
        <p:txBody>
          <a:bodyPr wrap="square" lIns="144000" tIns="396000" rIns="144000" bIns="144000">
            <a:noAutofit/>
          </a:bodyPr>
          <a:lstStyle/>
          <a:p>
            <a:pPr lvl="0"/>
            <a:r>
              <a:rPr lang="en-US"/>
              <a:t>Click to edit Master text styles</a:t>
            </a:r>
          </a:p>
        </p:txBody>
      </p:sp>
      <p:sp>
        <p:nvSpPr>
          <p:cNvPr id="23" name="Textplatzhalter 22">
            <a:extLst>
              <a:ext uri="{FF2B5EF4-FFF2-40B4-BE49-F238E27FC236}">
                <a16:creationId xmlns:a16="http://schemas.microsoft.com/office/drawing/2014/main" id="{A8F5B8E2-5AE2-44E5-9AFF-6E7ED94CEB54}"/>
              </a:ext>
            </a:extLst>
          </p:cNvPr>
          <p:cNvSpPr>
            <a:spLocks noGrp="1"/>
          </p:cNvSpPr>
          <p:nvPr>
            <p:ph type="body" sz="quarter" idx="28"/>
          </p:nvPr>
        </p:nvSpPr>
        <p:spPr>
          <a:xfrm>
            <a:off x="8128200" y="1674000"/>
            <a:ext cx="3344400" cy="803326"/>
          </a:xfrm>
          <a:custGeom>
            <a:avLst/>
            <a:gdLst>
              <a:gd name="connsiteX0" fmla="*/ 0 w 3344400"/>
              <a:gd name="connsiteY0" fmla="*/ 0 h 803326"/>
              <a:gd name="connsiteX1" fmla="*/ 3344400 w 3344400"/>
              <a:gd name="connsiteY1" fmla="*/ 0 h 803326"/>
              <a:gd name="connsiteX2" fmla="*/ 3344400 w 3344400"/>
              <a:gd name="connsiteY2" fmla="*/ 539148 h 803326"/>
              <a:gd name="connsiteX3" fmla="*/ 1886952 w 3344400"/>
              <a:gd name="connsiteY3" fmla="*/ 539148 h 803326"/>
              <a:gd name="connsiteX4" fmla="*/ 1464179 w 3344400"/>
              <a:gd name="connsiteY4" fmla="*/ 803326 h 803326"/>
              <a:gd name="connsiteX5" fmla="*/ 1457446 w 3344400"/>
              <a:gd name="connsiteY5" fmla="*/ 803326 h 803326"/>
              <a:gd name="connsiteX6" fmla="*/ 1457446 w 3344400"/>
              <a:gd name="connsiteY6" fmla="*/ 539148 h 803326"/>
              <a:gd name="connsiteX7" fmla="*/ 0 w 3344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00" h="803326">
                <a:moveTo>
                  <a:pt x="0" y="0"/>
                </a:moveTo>
                <a:lnTo>
                  <a:pt x="3344400" y="0"/>
                </a:lnTo>
                <a:lnTo>
                  <a:pt x="3344400" y="539148"/>
                </a:lnTo>
                <a:lnTo>
                  <a:pt x="1886952" y="539148"/>
                </a:lnTo>
                <a:lnTo>
                  <a:pt x="1464179" y="803326"/>
                </a:lnTo>
                <a:lnTo>
                  <a:pt x="1457446" y="803326"/>
                </a:lnTo>
                <a:lnTo>
                  <a:pt x="1457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159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er Tex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499E68-FCA5-45BD-AA6A-D20276C88333}"/>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16" name="Textplatzhalter 15">
            <a:extLst>
              <a:ext uri="{FF2B5EF4-FFF2-40B4-BE49-F238E27FC236}">
                <a16:creationId xmlns:a16="http://schemas.microsoft.com/office/drawing/2014/main" id="{C31E40C9-C853-4E3D-81EA-DA7129481656}"/>
              </a:ext>
            </a:extLst>
          </p:cNvPr>
          <p:cNvSpPr>
            <a:spLocks noGrp="1"/>
          </p:cNvSpPr>
          <p:nvPr>
            <p:ph type="body" sz="quarter" idx="23"/>
          </p:nvPr>
        </p:nvSpPr>
        <p:spPr>
          <a:xfrm>
            <a:off x="7194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en-US"/>
              <a:t>Click to edit Master text styles</a:t>
            </a:r>
          </a:p>
        </p:txBody>
      </p:sp>
      <p:sp>
        <p:nvSpPr>
          <p:cNvPr id="14" name="Textplatzhalter 13">
            <a:extLst>
              <a:ext uri="{FF2B5EF4-FFF2-40B4-BE49-F238E27FC236}">
                <a16:creationId xmlns:a16="http://schemas.microsoft.com/office/drawing/2014/main" id="{4C32F316-5AD2-4726-A27F-702737DF4463}"/>
              </a:ext>
            </a:extLst>
          </p:cNvPr>
          <p:cNvSpPr>
            <a:spLocks noGrp="1"/>
          </p:cNvSpPr>
          <p:nvPr>
            <p:ph type="body" sz="quarter" idx="24"/>
          </p:nvPr>
        </p:nvSpPr>
        <p:spPr>
          <a:xfrm>
            <a:off x="7194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en-US"/>
              <a:t>Click to edit Master text styles</a:t>
            </a:r>
          </a:p>
        </p:txBody>
      </p:sp>
      <p:sp>
        <p:nvSpPr>
          <p:cNvPr id="13" name="Untertitel 2">
            <a:extLst>
              <a:ext uri="{FF2B5EF4-FFF2-40B4-BE49-F238E27FC236}">
                <a16:creationId xmlns:a16="http://schemas.microsoft.com/office/drawing/2014/main" id="{D028CCBC-2A9F-44A4-BB88-539AC3757C06}"/>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F5A29CF9-95D5-43B1-B756-C4CA77D98680}"/>
              </a:ext>
            </a:extLst>
          </p:cNvPr>
          <p:cNvSpPr>
            <a:spLocks noGrp="1"/>
          </p:cNvSpPr>
          <p:nvPr>
            <p:ph type="dt" sz="half" idx="20"/>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79D41350-61B1-4CD7-AF2C-4EC0AC90ECA9}"/>
              </a:ext>
            </a:extLst>
          </p:cNvPr>
          <p:cNvSpPr>
            <a:spLocks noGrp="1"/>
          </p:cNvSpPr>
          <p:nvPr>
            <p:ph type="ftr" sz="quarter" idx="21"/>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759D6EFE-92AC-45FD-BA1F-9CAAB3E5EFF6}"/>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5" name="Gerader Verbinder 14">
            <a:extLst>
              <a:ext uri="{FF2B5EF4-FFF2-40B4-BE49-F238E27FC236}">
                <a16:creationId xmlns:a16="http://schemas.microsoft.com/office/drawing/2014/main" id="{53EF69D7-FE34-4036-A7D9-85751A45EB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platzhalter 16">
            <a:extLst>
              <a:ext uri="{FF2B5EF4-FFF2-40B4-BE49-F238E27FC236}">
                <a16:creationId xmlns:a16="http://schemas.microsoft.com/office/drawing/2014/main" id="{7127C8F9-E39C-48E0-B578-007D9E2BD2EB}"/>
              </a:ext>
            </a:extLst>
          </p:cNvPr>
          <p:cNvSpPr>
            <a:spLocks noGrp="1"/>
          </p:cNvSpPr>
          <p:nvPr>
            <p:ph type="body" sz="quarter" idx="25"/>
          </p:nvPr>
        </p:nvSpPr>
        <p:spPr>
          <a:xfrm>
            <a:off x="34530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en-US"/>
              <a:t>Click to edit Master text styles</a:t>
            </a:r>
          </a:p>
        </p:txBody>
      </p:sp>
      <p:sp>
        <p:nvSpPr>
          <p:cNvPr id="18" name="Textplatzhalter 13">
            <a:extLst>
              <a:ext uri="{FF2B5EF4-FFF2-40B4-BE49-F238E27FC236}">
                <a16:creationId xmlns:a16="http://schemas.microsoft.com/office/drawing/2014/main" id="{305EFEFA-64B4-47B4-B733-1B7CA515EC27}"/>
              </a:ext>
            </a:extLst>
          </p:cNvPr>
          <p:cNvSpPr>
            <a:spLocks noGrp="1"/>
          </p:cNvSpPr>
          <p:nvPr>
            <p:ph type="body" sz="quarter" idx="26"/>
          </p:nvPr>
        </p:nvSpPr>
        <p:spPr>
          <a:xfrm>
            <a:off x="34530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en-US"/>
              <a:t>Click to edit Master text styles</a:t>
            </a:r>
          </a:p>
        </p:txBody>
      </p:sp>
      <p:sp>
        <p:nvSpPr>
          <p:cNvPr id="22" name="Textplatzhalter 21">
            <a:extLst>
              <a:ext uri="{FF2B5EF4-FFF2-40B4-BE49-F238E27FC236}">
                <a16:creationId xmlns:a16="http://schemas.microsoft.com/office/drawing/2014/main" id="{70185DFD-9DF1-4A8F-870D-F0572E5D0F8C}"/>
              </a:ext>
            </a:extLst>
          </p:cNvPr>
          <p:cNvSpPr>
            <a:spLocks noGrp="1"/>
          </p:cNvSpPr>
          <p:nvPr>
            <p:ph type="body" sz="quarter" idx="27"/>
          </p:nvPr>
        </p:nvSpPr>
        <p:spPr>
          <a:xfrm>
            <a:off x="61866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en-US"/>
              <a:t>Click to edit Master text styles</a:t>
            </a:r>
          </a:p>
        </p:txBody>
      </p:sp>
      <p:sp>
        <p:nvSpPr>
          <p:cNvPr id="23" name="Textplatzhalter 13">
            <a:extLst>
              <a:ext uri="{FF2B5EF4-FFF2-40B4-BE49-F238E27FC236}">
                <a16:creationId xmlns:a16="http://schemas.microsoft.com/office/drawing/2014/main" id="{FA45D731-A6C5-431A-A8B1-288649684510}"/>
              </a:ext>
            </a:extLst>
          </p:cNvPr>
          <p:cNvSpPr>
            <a:spLocks noGrp="1"/>
          </p:cNvSpPr>
          <p:nvPr>
            <p:ph type="body" sz="quarter" idx="28"/>
          </p:nvPr>
        </p:nvSpPr>
        <p:spPr>
          <a:xfrm>
            <a:off x="6186600" y="2213148"/>
            <a:ext cx="2552400" cy="4104853"/>
          </a:xfrm>
          <a:ln w="6350">
            <a:solidFill>
              <a:schemeClr val="tx2"/>
            </a:solidFill>
          </a:ln>
        </p:spPr>
        <p:txBody>
          <a:bodyPr lIns="90000" tIns="396000" rIns="90000" bIns="90000"/>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en-US"/>
              <a:t>Click to edit Master text styles</a:t>
            </a:r>
          </a:p>
        </p:txBody>
      </p:sp>
      <p:sp>
        <p:nvSpPr>
          <p:cNvPr id="24" name="Textplatzhalter 23">
            <a:extLst>
              <a:ext uri="{FF2B5EF4-FFF2-40B4-BE49-F238E27FC236}">
                <a16:creationId xmlns:a16="http://schemas.microsoft.com/office/drawing/2014/main" id="{72631360-5D42-4685-83FF-AA8BF842A662}"/>
              </a:ext>
            </a:extLst>
          </p:cNvPr>
          <p:cNvSpPr>
            <a:spLocks noGrp="1"/>
          </p:cNvSpPr>
          <p:nvPr>
            <p:ph type="body" sz="quarter" idx="29"/>
          </p:nvPr>
        </p:nvSpPr>
        <p:spPr>
          <a:xfrm>
            <a:off x="8920200" y="1674000"/>
            <a:ext cx="2552400" cy="803326"/>
          </a:xfrm>
          <a:custGeom>
            <a:avLst/>
            <a:gdLst>
              <a:gd name="connsiteX0" fmla="*/ 0 w 2552400"/>
              <a:gd name="connsiteY0" fmla="*/ 0 h 803326"/>
              <a:gd name="connsiteX1" fmla="*/ 2552400 w 2552400"/>
              <a:gd name="connsiteY1" fmla="*/ 0 h 803326"/>
              <a:gd name="connsiteX2" fmla="*/ 2552400 w 2552400"/>
              <a:gd name="connsiteY2" fmla="*/ 539148 h 803326"/>
              <a:gd name="connsiteX3" fmla="*/ 1490953 w 2552400"/>
              <a:gd name="connsiteY3" fmla="*/ 539148 h 803326"/>
              <a:gd name="connsiteX4" fmla="*/ 1068179 w 2552400"/>
              <a:gd name="connsiteY4" fmla="*/ 803326 h 803326"/>
              <a:gd name="connsiteX5" fmla="*/ 1061446 w 2552400"/>
              <a:gd name="connsiteY5" fmla="*/ 803326 h 803326"/>
              <a:gd name="connsiteX6" fmla="*/ 1061446 w 2552400"/>
              <a:gd name="connsiteY6" fmla="*/ 539148 h 803326"/>
              <a:gd name="connsiteX7" fmla="*/ 0 w 2552400"/>
              <a:gd name="connsiteY7" fmla="*/ 539148 h 80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400" h="803326">
                <a:moveTo>
                  <a:pt x="0" y="0"/>
                </a:moveTo>
                <a:lnTo>
                  <a:pt x="2552400" y="0"/>
                </a:lnTo>
                <a:lnTo>
                  <a:pt x="2552400" y="539148"/>
                </a:lnTo>
                <a:lnTo>
                  <a:pt x="1490953" y="539148"/>
                </a:lnTo>
                <a:lnTo>
                  <a:pt x="1068179" y="803326"/>
                </a:lnTo>
                <a:lnTo>
                  <a:pt x="1061446" y="803326"/>
                </a:lnTo>
                <a:lnTo>
                  <a:pt x="1061446" y="539148"/>
                </a:lnTo>
                <a:lnTo>
                  <a:pt x="0" y="539148"/>
                </a:lnTo>
                <a:close/>
              </a:path>
            </a:pathLst>
          </a:custGeom>
          <a:solidFill>
            <a:schemeClr val="tx2"/>
          </a:solidFill>
          <a:ln w="6350">
            <a:solidFill>
              <a:schemeClr val="tx2"/>
            </a:solidFill>
          </a:ln>
        </p:spPr>
        <p:txBody>
          <a:bodyPr wrap="square" lIns="36000" tIns="0" rIns="36000" bIns="234000" anchor="ctr">
            <a:noAutofit/>
          </a:bodyPr>
          <a:lstStyle>
            <a:lvl1pPr algn="ctr">
              <a:defRPr sz="1400">
                <a:solidFill>
                  <a:schemeClr val="bg1"/>
                </a:solidFill>
              </a:defRPr>
            </a:lvl1pPr>
          </a:lstStyle>
          <a:p>
            <a:pPr lvl="0"/>
            <a:r>
              <a:rPr lang="en-US"/>
              <a:t>Click to edit Master text styles</a:t>
            </a:r>
          </a:p>
        </p:txBody>
      </p:sp>
      <p:sp>
        <p:nvSpPr>
          <p:cNvPr id="28" name="Textplatzhalter 27">
            <a:extLst>
              <a:ext uri="{FF2B5EF4-FFF2-40B4-BE49-F238E27FC236}">
                <a16:creationId xmlns:a16="http://schemas.microsoft.com/office/drawing/2014/main" id="{2F256FFD-2237-4B88-AEEC-8D8B62C897AF}"/>
              </a:ext>
            </a:extLst>
          </p:cNvPr>
          <p:cNvSpPr>
            <a:spLocks noGrp="1"/>
          </p:cNvSpPr>
          <p:nvPr>
            <p:ph type="body" sz="quarter" idx="30"/>
          </p:nvPr>
        </p:nvSpPr>
        <p:spPr>
          <a:xfrm>
            <a:off x="8920200" y="2213148"/>
            <a:ext cx="2552400" cy="4104853"/>
          </a:xfrm>
          <a:custGeom>
            <a:avLst/>
            <a:gdLst>
              <a:gd name="connsiteX0" fmla="*/ 0 w 2552400"/>
              <a:gd name="connsiteY0" fmla="*/ 0 h 4104853"/>
              <a:gd name="connsiteX1" fmla="*/ 2552400 w 2552400"/>
              <a:gd name="connsiteY1" fmla="*/ 0 h 4104853"/>
              <a:gd name="connsiteX2" fmla="*/ 2552400 w 2552400"/>
              <a:gd name="connsiteY2" fmla="*/ 3787601 h 4104853"/>
              <a:gd name="connsiteX3" fmla="*/ 2044690 w 2552400"/>
              <a:gd name="connsiteY3" fmla="*/ 4104853 h 4104853"/>
              <a:gd name="connsiteX4" fmla="*/ 0 w 2552400"/>
              <a:gd name="connsiteY4" fmla="*/ 4104853 h 410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400" h="4104853">
                <a:moveTo>
                  <a:pt x="0" y="0"/>
                </a:moveTo>
                <a:lnTo>
                  <a:pt x="2552400" y="0"/>
                </a:lnTo>
                <a:lnTo>
                  <a:pt x="2552400" y="3787601"/>
                </a:lnTo>
                <a:lnTo>
                  <a:pt x="2044690" y="4104853"/>
                </a:lnTo>
                <a:lnTo>
                  <a:pt x="0" y="4104853"/>
                </a:lnTo>
                <a:close/>
              </a:path>
            </a:pathLst>
          </a:custGeom>
          <a:ln w="6350">
            <a:solidFill>
              <a:schemeClr val="tx2"/>
            </a:solidFill>
          </a:ln>
        </p:spPr>
        <p:txBody>
          <a:bodyPr wrap="square" lIns="90000" tIns="396000" rIns="90000" bIns="90000">
            <a:noAutofit/>
          </a:bodyPr>
          <a:lstStyle>
            <a:lvl1pPr>
              <a:defRPr sz="1400"/>
            </a:lvl1pPr>
            <a:lvl2pPr marL="180000" indent="-180000">
              <a:spcBef>
                <a:spcPts val="600"/>
              </a:spcBef>
              <a:defRPr sz="1400"/>
            </a:lvl2pPr>
            <a:lvl3pPr marL="360000" indent="-180000">
              <a:spcBef>
                <a:spcPts val="400"/>
              </a:spcBef>
              <a:defRPr sz="1200"/>
            </a:lvl3pPr>
            <a:lvl4pPr marL="504000" indent="-144000">
              <a:spcBef>
                <a:spcPts val="300"/>
              </a:spcBef>
              <a:defRPr sz="1000"/>
            </a:lvl4pPr>
            <a:lvl5pPr>
              <a:spcBef>
                <a:spcPts val="1800"/>
              </a:spcBef>
              <a:defRPr sz="1400"/>
            </a:lvl5pPr>
          </a:lstStyle>
          <a:p>
            <a:pPr lvl="0"/>
            <a:r>
              <a:rPr lang="en-US"/>
              <a:t>Click to edit Master text styles</a:t>
            </a:r>
          </a:p>
        </p:txBody>
      </p:sp>
    </p:spTree>
    <p:extLst>
      <p:ext uri="{BB962C8B-B14F-4D97-AF65-F5344CB8AC3E}">
        <p14:creationId xmlns:p14="http://schemas.microsoft.com/office/powerpoint/2010/main" val="310860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2F70A4-ADFE-4708-AB33-8886E4CC1B28}"/>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863F26D-D1E9-44DB-B332-96FEC35D8872}"/>
              </a:ext>
            </a:extLst>
          </p:cNvPr>
          <p:cNvSpPr>
            <a:spLocks noGrp="1"/>
          </p:cNvSpPr>
          <p:nvPr>
            <p:ph type="dt" sz="half" idx="10"/>
          </p:nvPr>
        </p:nvSpPr>
        <p:spPr/>
        <p:txBody>
          <a:bodyPr/>
          <a:lstStyle/>
          <a:p>
            <a:r>
              <a:rPr lang="de-DE"/>
              <a:t>|    27.05.2024</a:t>
            </a:r>
            <a:endParaRPr lang="de-DE" dirty="0"/>
          </a:p>
        </p:txBody>
      </p:sp>
      <p:sp>
        <p:nvSpPr>
          <p:cNvPr id="4" name="Fußzeilenplatzhalter 3">
            <a:extLst>
              <a:ext uri="{FF2B5EF4-FFF2-40B4-BE49-F238E27FC236}">
                <a16:creationId xmlns:a16="http://schemas.microsoft.com/office/drawing/2014/main" id="{DE15C926-F79F-46C4-91E5-DDEEE6952DF9}"/>
              </a:ext>
            </a:extLst>
          </p:cNvPr>
          <p:cNvSpPr>
            <a:spLocks noGrp="1"/>
          </p:cNvSpPr>
          <p:nvPr>
            <p:ph type="ftr" sz="quarter" idx="11"/>
          </p:nvPr>
        </p:nvSpPr>
        <p:spPr/>
        <p:txBody>
          <a:bodyPr/>
          <a:lstStyle/>
          <a:p>
            <a:r>
              <a:rPr lang="de-DE"/>
              <a:t>|    Universität Augsburg    |</a:t>
            </a:r>
            <a:endParaRPr lang="de-DE" dirty="0"/>
          </a:p>
        </p:txBody>
      </p:sp>
      <p:sp>
        <p:nvSpPr>
          <p:cNvPr id="5" name="Foliennummernplatzhalter 4">
            <a:extLst>
              <a:ext uri="{FF2B5EF4-FFF2-40B4-BE49-F238E27FC236}">
                <a16:creationId xmlns:a16="http://schemas.microsoft.com/office/drawing/2014/main" id="{52E96900-E160-4F15-8F4F-93A7E009E296}"/>
              </a:ext>
            </a:extLst>
          </p:cNvPr>
          <p:cNvSpPr>
            <a:spLocks noGrp="1"/>
          </p:cNvSpPr>
          <p:nvPr>
            <p:ph type="sldNum" sz="quarter" idx="12"/>
          </p:nvPr>
        </p:nvSpPr>
        <p:spPr/>
        <p:txBody>
          <a:bodyPr/>
          <a:lstStyle/>
          <a:p>
            <a:fld id="{6567D7EC-8799-48C5-898A-08E264972062}" type="slidenum">
              <a:rPr lang="de-DE" smtClean="0"/>
              <a:pPr/>
              <a:t>‹#›</a:t>
            </a:fld>
            <a:endParaRPr lang="de-DE" dirty="0"/>
          </a:p>
        </p:txBody>
      </p:sp>
      <p:cxnSp>
        <p:nvCxnSpPr>
          <p:cNvPr id="6" name="Gerader Verbinder 5">
            <a:extLst>
              <a:ext uri="{FF2B5EF4-FFF2-40B4-BE49-F238E27FC236}">
                <a16:creationId xmlns:a16="http://schemas.microsoft.com/office/drawing/2014/main" id="{E1ECD767-9C3B-4102-881D-A5FAB539895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721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836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50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en-US"/>
              <a:t>Click to 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31D252A2-F584-4876-A9E7-3A56CDE1456F}"/>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12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Netzwerkmotiv">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Tree>
    <p:extLst>
      <p:ext uri="{BB962C8B-B14F-4D97-AF65-F5344CB8AC3E}">
        <p14:creationId xmlns:p14="http://schemas.microsoft.com/office/powerpoint/2010/main" val="695853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Bild mit BU-Box">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en-US"/>
              <a:t>Click to 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8" name="Textplatzhalter 7">
            <a:extLst>
              <a:ext uri="{FF2B5EF4-FFF2-40B4-BE49-F238E27FC236}">
                <a16:creationId xmlns:a16="http://schemas.microsoft.com/office/drawing/2014/main" id="{84409322-67A6-4F12-8D72-41A3B5B662E5}"/>
              </a:ext>
            </a:extLst>
          </p:cNvPr>
          <p:cNvSpPr>
            <a:spLocks noGrp="1"/>
          </p:cNvSpPr>
          <p:nvPr>
            <p:ph type="body" sz="quarter" idx="18"/>
          </p:nvPr>
        </p:nvSpPr>
        <p:spPr>
          <a:xfrm>
            <a:off x="6277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en-US"/>
              <a:t>Click to edit Master text styles</a:t>
            </a:r>
          </a:p>
        </p:txBody>
      </p:sp>
      <p:cxnSp>
        <p:nvCxnSpPr>
          <p:cNvPr id="10" name="Gerader Verbinder 9">
            <a:extLst>
              <a:ext uri="{FF2B5EF4-FFF2-40B4-BE49-F238E27FC236}">
                <a16:creationId xmlns:a16="http://schemas.microsoft.com/office/drawing/2014/main" id="{942447BE-7F68-43E3-BEF7-C04C0F292080}"/>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0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nhalt 2/3 Bild mit BU-Bo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3344400" cy="4644000"/>
          </a:xfrm>
        </p:spPr>
        <p:txBody>
          <a:bodyPr/>
          <a:lstStyle/>
          <a:p>
            <a:pPr lvl="0"/>
            <a:r>
              <a:rPr lang="en-US"/>
              <a:t>Click to 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4" name="Datumsplatzhalter 3">
            <a:extLst>
              <a:ext uri="{FF2B5EF4-FFF2-40B4-BE49-F238E27FC236}">
                <a16:creationId xmlns:a16="http://schemas.microsoft.com/office/drawing/2014/main" id="{0E880E40-62C1-4523-9326-8905454D4926}"/>
              </a:ext>
            </a:extLst>
          </p:cNvPr>
          <p:cNvSpPr>
            <a:spLocks noGrp="1"/>
          </p:cNvSpPr>
          <p:nvPr>
            <p:ph type="dt" sz="half" idx="15"/>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D6BA002C-DFE9-450A-A2B3-C70BC48F66B9}"/>
              </a:ext>
            </a:extLst>
          </p:cNvPr>
          <p:cNvSpPr>
            <a:spLocks noGrp="1"/>
          </p:cNvSpPr>
          <p:nvPr>
            <p:ph type="ftr" sz="quarter" idx="16"/>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BB8F5DD0-C562-4452-8B55-8B7571D56CFD}"/>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Bildplatzhalter 12">
            <a:extLst>
              <a:ext uri="{FF2B5EF4-FFF2-40B4-BE49-F238E27FC236}">
                <a16:creationId xmlns:a16="http://schemas.microsoft.com/office/drawing/2014/main" id="{2C391855-DEE4-4776-816F-9FDFE9169B27}"/>
              </a:ext>
            </a:extLst>
          </p:cNvPr>
          <p:cNvSpPr>
            <a:spLocks noGrp="1"/>
          </p:cNvSpPr>
          <p:nvPr>
            <p:ph type="pic" sz="quarter" idx="18"/>
          </p:nvPr>
        </p:nvSpPr>
        <p:spPr>
          <a:xfrm>
            <a:off x="4423800" y="1674000"/>
            <a:ext cx="7048800" cy="4644000"/>
          </a:xfrm>
          <a:custGeom>
            <a:avLst/>
            <a:gdLst>
              <a:gd name="connsiteX0" fmla="*/ 0 w 7048800"/>
              <a:gd name="connsiteY0" fmla="*/ 0 h 4644000"/>
              <a:gd name="connsiteX1" fmla="*/ 7048800 w 7048800"/>
              <a:gd name="connsiteY1" fmla="*/ 0 h 4644000"/>
              <a:gd name="connsiteX2" fmla="*/ 7048800 w 7048800"/>
              <a:gd name="connsiteY2" fmla="*/ 4326749 h 4644000"/>
              <a:gd name="connsiteX3" fmla="*/ 6541092 w 7048800"/>
              <a:gd name="connsiteY3" fmla="*/ 4644000 h 4644000"/>
              <a:gd name="connsiteX4" fmla="*/ 0 w 7048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800" h="4644000">
                <a:moveTo>
                  <a:pt x="0" y="0"/>
                </a:moveTo>
                <a:lnTo>
                  <a:pt x="7048800" y="0"/>
                </a:lnTo>
                <a:lnTo>
                  <a:pt x="7048800" y="4326749"/>
                </a:lnTo>
                <a:lnTo>
                  <a:pt x="6541092" y="4644000"/>
                </a:lnTo>
                <a:lnTo>
                  <a:pt x="0" y="4644000"/>
                </a:lnTo>
                <a:close/>
              </a:path>
            </a:pathLst>
          </a:custGeom>
          <a:solidFill>
            <a:schemeClr val="accent3"/>
          </a:solidFill>
        </p:spPr>
        <p:txBody>
          <a:bodyPr wrap="square">
            <a:noAutofit/>
          </a:bodyPr>
          <a:lstStyle/>
          <a:p>
            <a:r>
              <a:rPr lang="en-US"/>
              <a:t>Click icon to add picture</a:t>
            </a:r>
            <a:endParaRPr lang="de-DE" dirty="0"/>
          </a:p>
        </p:txBody>
      </p:sp>
      <p:sp>
        <p:nvSpPr>
          <p:cNvPr id="15" name="Textplatzhalter 7">
            <a:extLst>
              <a:ext uri="{FF2B5EF4-FFF2-40B4-BE49-F238E27FC236}">
                <a16:creationId xmlns:a16="http://schemas.microsoft.com/office/drawing/2014/main" id="{29A14761-D380-48F1-9D44-45AF488797B5}"/>
              </a:ext>
            </a:extLst>
          </p:cNvPr>
          <p:cNvSpPr>
            <a:spLocks noGrp="1"/>
          </p:cNvSpPr>
          <p:nvPr>
            <p:ph type="body" sz="quarter" idx="19"/>
          </p:nvPr>
        </p:nvSpPr>
        <p:spPr>
          <a:xfrm>
            <a:off x="4423800" y="4416666"/>
            <a:ext cx="1974701" cy="1406166"/>
          </a:xfrm>
          <a:solidFill>
            <a:schemeClr val="tx2">
              <a:alpha val="90000"/>
            </a:schemeClr>
          </a:solidFill>
        </p:spPr>
        <p:txBody>
          <a:bodyPr lIns="90000" tIns="90000" rIns="90000" bIns="90000"/>
          <a:lstStyle>
            <a:lvl1pPr>
              <a:spcBef>
                <a:spcPts val="600"/>
              </a:spcBef>
              <a:defRPr sz="1000">
                <a:solidFill>
                  <a:schemeClr val="bg1"/>
                </a:solidFill>
              </a:defRPr>
            </a:lvl1pPr>
          </a:lstStyle>
          <a:p>
            <a:pPr lvl="0"/>
            <a:r>
              <a:rPr lang="en-US"/>
              <a:t>Click to edit Master text styles</a:t>
            </a:r>
          </a:p>
        </p:txBody>
      </p:sp>
      <p:cxnSp>
        <p:nvCxnSpPr>
          <p:cNvPr id="10" name="Gerader Verbinder 9">
            <a:extLst>
              <a:ext uri="{FF2B5EF4-FFF2-40B4-BE49-F238E27FC236}">
                <a16:creationId xmlns:a16="http://schemas.microsoft.com/office/drawing/2014/main" id="{F97DD6B2-6BB6-4B54-8072-153E6ED7B9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859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547C337E-B2E8-42BE-BB79-EB136C890B23}"/>
              </a:ext>
            </a:extLst>
          </p:cNvPr>
          <p:cNvSpPr>
            <a:spLocks noGrp="1"/>
          </p:cNvSpPr>
          <p:nvPr>
            <p:ph type="pic" sz="quarter" idx="14"/>
          </p:nvPr>
        </p:nvSpPr>
        <p:spPr>
          <a:xfrm>
            <a:off x="6277800" y="1674000"/>
            <a:ext cx="5194800" cy="4644000"/>
          </a:xfrm>
          <a:custGeom>
            <a:avLst/>
            <a:gdLst>
              <a:gd name="connsiteX0" fmla="*/ 0 w 5194800"/>
              <a:gd name="connsiteY0" fmla="*/ 0 h 4644000"/>
              <a:gd name="connsiteX1" fmla="*/ 5194800 w 5194800"/>
              <a:gd name="connsiteY1" fmla="*/ 0 h 4644000"/>
              <a:gd name="connsiteX2" fmla="*/ 5194800 w 5194800"/>
              <a:gd name="connsiteY2" fmla="*/ 4326749 h 4644000"/>
              <a:gd name="connsiteX3" fmla="*/ 4687092 w 5194800"/>
              <a:gd name="connsiteY3" fmla="*/ 4644000 h 4644000"/>
              <a:gd name="connsiteX4" fmla="*/ 0 w 51948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4644000">
                <a:moveTo>
                  <a:pt x="0" y="0"/>
                </a:moveTo>
                <a:lnTo>
                  <a:pt x="5194800" y="0"/>
                </a:lnTo>
                <a:lnTo>
                  <a:pt x="5194800" y="4326749"/>
                </a:lnTo>
                <a:lnTo>
                  <a:pt x="4687092" y="4644000"/>
                </a:lnTo>
                <a:lnTo>
                  <a:pt x="0" y="4644000"/>
                </a:lnTo>
                <a:close/>
              </a:path>
            </a:pathLst>
          </a:custGeom>
          <a:solidFill>
            <a:schemeClr val="accent3"/>
          </a:solidFill>
        </p:spPr>
        <p:txBody>
          <a:bodyPr wrap="square">
            <a:noAutofit/>
          </a:bodyPr>
          <a:lstStyle/>
          <a:p>
            <a:r>
              <a:rPr lang="en-US"/>
              <a:t>Click icon to add picture</a:t>
            </a:r>
            <a:endParaRPr lang="de-DE"/>
          </a:p>
        </p:txBody>
      </p:sp>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8" name="Bildplatzhalter 7">
            <a:extLst>
              <a:ext uri="{FF2B5EF4-FFF2-40B4-BE49-F238E27FC236}">
                <a16:creationId xmlns:a16="http://schemas.microsoft.com/office/drawing/2014/main" id="{A3D5E979-B6F3-499F-86AC-9DA560B943B7}"/>
              </a:ext>
            </a:extLst>
          </p:cNvPr>
          <p:cNvSpPr>
            <a:spLocks noGrp="1"/>
          </p:cNvSpPr>
          <p:nvPr>
            <p:ph type="pic" sz="quarter" idx="15"/>
          </p:nvPr>
        </p:nvSpPr>
        <p:spPr>
          <a:xfrm>
            <a:off x="719998" y="1674000"/>
            <a:ext cx="5196001" cy="4644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3" name="Datumsplatzhalter 2">
            <a:extLst>
              <a:ext uri="{FF2B5EF4-FFF2-40B4-BE49-F238E27FC236}">
                <a16:creationId xmlns:a16="http://schemas.microsoft.com/office/drawing/2014/main" id="{D2178660-43D6-417E-A41D-8A651FD3EDD4}"/>
              </a:ext>
            </a:extLst>
          </p:cNvPr>
          <p:cNvSpPr>
            <a:spLocks noGrp="1"/>
          </p:cNvSpPr>
          <p:nvPr>
            <p:ph type="dt" sz="half" idx="16"/>
          </p:nvPr>
        </p:nvSpPr>
        <p:spPr/>
        <p:txBody>
          <a:bodyPr/>
          <a:lstStyle/>
          <a:p>
            <a:r>
              <a:rPr lang="de-DE"/>
              <a:t>|    27.05.2024</a:t>
            </a:r>
            <a:endParaRPr lang="de-DE" dirty="0"/>
          </a:p>
        </p:txBody>
      </p:sp>
      <p:sp>
        <p:nvSpPr>
          <p:cNvPr id="4" name="Fußzeilenplatzhalter 3">
            <a:extLst>
              <a:ext uri="{FF2B5EF4-FFF2-40B4-BE49-F238E27FC236}">
                <a16:creationId xmlns:a16="http://schemas.microsoft.com/office/drawing/2014/main" id="{6277E495-745A-4917-9709-76F024A90BD8}"/>
              </a:ext>
            </a:extLst>
          </p:cNvPr>
          <p:cNvSpPr>
            <a:spLocks noGrp="1"/>
          </p:cNvSpPr>
          <p:nvPr>
            <p:ph type="ftr" sz="quarter" idx="17"/>
          </p:nvPr>
        </p:nvSpPr>
        <p:spPr/>
        <p:txBody>
          <a:bodyPr/>
          <a:lstStyle/>
          <a:p>
            <a:r>
              <a:rPr lang="de-DE"/>
              <a:t>|    Universität Augsburg    |</a:t>
            </a:r>
            <a:endParaRPr lang="de-DE" dirty="0"/>
          </a:p>
        </p:txBody>
      </p:sp>
      <p:sp>
        <p:nvSpPr>
          <p:cNvPr id="5" name="Foliennummernplatzhalter 4">
            <a:extLst>
              <a:ext uri="{FF2B5EF4-FFF2-40B4-BE49-F238E27FC236}">
                <a16:creationId xmlns:a16="http://schemas.microsoft.com/office/drawing/2014/main" id="{1E2D2E99-9111-4AFA-AFB3-76CD71D81FE1}"/>
              </a:ext>
            </a:extLst>
          </p:cNvPr>
          <p:cNvSpPr>
            <a:spLocks noGrp="1"/>
          </p:cNvSpPr>
          <p:nvPr>
            <p:ph type="sldNum" sz="quarter" idx="18"/>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2FC171BC-79AF-42BF-84CB-39D216F6E301}"/>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18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107531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en-US"/>
              <a:t>Click to edit Master title style</a:t>
            </a:r>
            <a:endParaRPr lang="de-DE"/>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501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ei Diagramme">
    <p:spTree>
      <p:nvGrpSpPr>
        <p:cNvPr id="1" name=""/>
        <p:cNvGrpSpPr/>
        <p:nvPr/>
      </p:nvGrpSpPr>
      <p:grpSpPr>
        <a:xfrm>
          <a:off x="0" y="0"/>
          <a:ext cx="0" cy="0"/>
          <a:chOff x="0" y="0"/>
          <a:chExt cx="0" cy="0"/>
        </a:xfrm>
      </p:grpSpPr>
      <p:sp>
        <p:nvSpPr>
          <p:cNvPr id="3" name="Diagrammplatzhalter 2">
            <a:extLst>
              <a:ext uri="{FF2B5EF4-FFF2-40B4-BE49-F238E27FC236}">
                <a16:creationId xmlns:a16="http://schemas.microsoft.com/office/drawing/2014/main" id="{A7627363-86CC-42A8-BCA4-3FEC0149CBBB}"/>
              </a:ext>
            </a:extLst>
          </p:cNvPr>
          <p:cNvSpPr>
            <a:spLocks noGrp="1"/>
          </p:cNvSpPr>
          <p:nvPr>
            <p:ph type="chart" sz="quarter" idx="14"/>
          </p:nvPr>
        </p:nvSpPr>
        <p:spPr>
          <a:xfrm>
            <a:off x="718801"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en-US"/>
              <a:t>Click icon to add chart</a:t>
            </a:r>
            <a:endParaRPr lang="de-DE" dirty="0"/>
          </a:p>
        </p:txBody>
      </p:sp>
      <p:sp>
        <p:nvSpPr>
          <p:cNvPr id="2" name="Titel 1">
            <a:extLst>
              <a:ext uri="{FF2B5EF4-FFF2-40B4-BE49-F238E27FC236}">
                <a16:creationId xmlns:a16="http://schemas.microsoft.com/office/drawing/2014/main" id="{5BD709F6-5C2A-4BEF-B6DE-14B4B4FDA573}"/>
              </a:ext>
            </a:extLst>
          </p:cNvPr>
          <p:cNvSpPr>
            <a:spLocks noGrp="1"/>
          </p:cNvSpPr>
          <p:nvPr>
            <p:ph type="title"/>
          </p:nvPr>
        </p:nvSpPr>
        <p:spPr/>
        <p:txBody>
          <a:bodyPr/>
          <a:lstStyle/>
          <a:p>
            <a:r>
              <a:rPr lang="en-US"/>
              <a:t>Click to edit Master title style</a:t>
            </a:r>
            <a:endParaRPr lang="de-DE"/>
          </a:p>
        </p:txBody>
      </p:sp>
      <p:sp>
        <p:nvSpPr>
          <p:cNvPr id="4" name="Datumsplatzhalter 3">
            <a:extLst>
              <a:ext uri="{FF2B5EF4-FFF2-40B4-BE49-F238E27FC236}">
                <a16:creationId xmlns:a16="http://schemas.microsoft.com/office/drawing/2014/main" id="{04BD172E-DE29-4BCE-BE6D-314FDF43C13D}"/>
              </a:ext>
            </a:extLst>
          </p:cNvPr>
          <p:cNvSpPr>
            <a:spLocks noGrp="1"/>
          </p:cNvSpPr>
          <p:nvPr>
            <p:ph type="dt" sz="half" idx="15"/>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17412697-2000-4E1B-8173-9B9587CC95DF}"/>
              </a:ext>
            </a:extLst>
          </p:cNvPr>
          <p:cNvSpPr>
            <a:spLocks noGrp="1"/>
          </p:cNvSpPr>
          <p:nvPr>
            <p:ph type="ftr" sz="quarter" idx="16"/>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3DCA2C21-3D87-4424-800F-176F6F55868C}"/>
              </a:ext>
            </a:extLst>
          </p:cNvPr>
          <p:cNvSpPr>
            <a:spLocks noGrp="1"/>
          </p:cNvSpPr>
          <p:nvPr>
            <p:ph type="sldNum" sz="quarter" idx="17"/>
          </p:nvPr>
        </p:nvSpPr>
        <p:spPr/>
        <p:txBody>
          <a:bodyPr/>
          <a:lstStyle/>
          <a:p>
            <a:fld id="{6567D7EC-8799-48C5-898A-08E264972062}" type="slidenum">
              <a:rPr lang="de-DE" smtClean="0"/>
              <a:pPr/>
              <a:t>‹#›</a:t>
            </a:fld>
            <a:endParaRPr lang="de-DE" dirty="0"/>
          </a:p>
        </p:txBody>
      </p:sp>
      <p:sp>
        <p:nvSpPr>
          <p:cNvPr id="13" name="Untertitel 2">
            <a:extLst>
              <a:ext uri="{FF2B5EF4-FFF2-40B4-BE49-F238E27FC236}">
                <a16:creationId xmlns:a16="http://schemas.microsoft.com/office/drawing/2014/main" id="{9EF021A6-4BB9-4550-AD43-5CAC345F4279}"/>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8F720E25-635C-49B5-8824-A82A5FC0672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iagrammplatzhalter 2">
            <a:extLst>
              <a:ext uri="{FF2B5EF4-FFF2-40B4-BE49-F238E27FC236}">
                <a16:creationId xmlns:a16="http://schemas.microsoft.com/office/drawing/2014/main" id="{40153406-C06B-40E8-99C7-229D0C6B031B}"/>
              </a:ext>
            </a:extLst>
          </p:cNvPr>
          <p:cNvSpPr>
            <a:spLocks noGrp="1"/>
          </p:cNvSpPr>
          <p:nvPr>
            <p:ph type="chart" sz="quarter" idx="18"/>
          </p:nvPr>
        </p:nvSpPr>
        <p:spPr>
          <a:xfrm>
            <a:off x="6275400" y="1673999"/>
            <a:ext cx="5196599" cy="4642571"/>
          </a:xfrm>
        </p:spPr>
        <p:txBody>
          <a:bodyPr>
            <a:normAutofit/>
          </a:bodyPr>
          <a:lstStyle>
            <a:lvl1pPr marL="0" indent="0">
              <a:buNone/>
              <a:defRPr sz="1800">
                <a:latin typeface="Arial" panose="020B0604020202020204" pitchFamily="34" charset="0"/>
                <a:cs typeface="Arial" panose="020B0604020202020204" pitchFamily="34" charset="0"/>
              </a:defRPr>
            </a:lvl1pPr>
          </a:lstStyle>
          <a:p>
            <a:r>
              <a:rPr lang="en-US"/>
              <a:t>Click icon to add chart</a:t>
            </a:r>
            <a:endParaRPr lang="de-DE" dirty="0"/>
          </a:p>
        </p:txBody>
      </p:sp>
    </p:spTree>
    <p:extLst>
      <p:ext uri="{BB962C8B-B14F-4D97-AF65-F5344CB8AC3E}">
        <p14:creationId xmlns:p14="http://schemas.microsoft.com/office/powerpoint/2010/main" val="375333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nhalte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5196600" cy="2142000"/>
          </a:xfrm>
        </p:spPr>
        <p:txBody>
          <a:bodyPr/>
          <a:lstStyle>
            <a:lvl5pPr>
              <a:spcBef>
                <a:spcPts val="2400"/>
              </a:spcBef>
              <a:defRPr/>
            </a:lvl5pPr>
          </a:lstStyle>
          <a:p>
            <a:pPr lvl="0"/>
            <a:r>
              <a:rPr lang="en-US"/>
              <a:t>Click to 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nhaltsplatzhalter 2">
            <a:extLst>
              <a:ext uri="{FF2B5EF4-FFF2-40B4-BE49-F238E27FC236}">
                <a16:creationId xmlns:a16="http://schemas.microsoft.com/office/drawing/2014/main" id="{270BA7FE-E827-4D39-A048-D4CF86BD7DF7}"/>
              </a:ext>
            </a:extLst>
          </p:cNvPr>
          <p:cNvSpPr>
            <a:spLocks noGrp="1"/>
          </p:cNvSpPr>
          <p:nvPr>
            <p:ph idx="17"/>
          </p:nvPr>
        </p:nvSpPr>
        <p:spPr>
          <a:xfrm>
            <a:off x="6276599" y="1674000"/>
            <a:ext cx="5196600" cy="2142000"/>
          </a:xfrm>
        </p:spPr>
        <p:txBody>
          <a:bodyPr/>
          <a:lstStyle>
            <a:lvl5pPr>
              <a:spcBef>
                <a:spcPts val="2400"/>
              </a:spcBef>
              <a:defRPr/>
            </a:lvl5pPr>
          </a:lstStyle>
          <a:p>
            <a:pPr lvl="0"/>
            <a:r>
              <a:rPr lang="en-US"/>
              <a:t>Click to edit Master text styles</a:t>
            </a:r>
          </a:p>
        </p:txBody>
      </p:sp>
      <p:sp>
        <p:nvSpPr>
          <p:cNvPr id="13" name="Inhaltsplatzhalter 2">
            <a:extLst>
              <a:ext uri="{FF2B5EF4-FFF2-40B4-BE49-F238E27FC236}">
                <a16:creationId xmlns:a16="http://schemas.microsoft.com/office/drawing/2014/main" id="{D99C89F3-D97E-408C-A5DF-94B7F7F34053}"/>
              </a:ext>
            </a:extLst>
          </p:cNvPr>
          <p:cNvSpPr>
            <a:spLocks noGrp="1"/>
          </p:cNvSpPr>
          <p:nvPr>
            <p:ph idx="18"/>
          </p:nvPr>
        </p:nvSpPr>
        <p:spPr>
          <a:xfrm>
            <a:off x="719999" y="4176000"/>
            <a:ext cx="5196600" cy="2142000"/>
          </a:xfrm>
        </p:spPr>
        <p:txBody>
          <a:bodyPr/>
          <a:lstStyle>
            <a:lvl5pPr>
              <a:spcBef>
                <a:spcPts val="2400"/>
              </a:spcBef>
              <a:defRPr/>
            </a:lvl5pPr>
          </a:lstStyle>
          <a:p>
            <a:pPr lvl="0"/>
            <a:r>
              <a:rPr lang="en-US"/>
              <a:t>Click to edit Master text styles</a:t>
            </a:r>
          </a:p>
        </p:txBody>
      </p:sp>
      <p:sp>
        <p:nvSpPr>
          <p:cNvPr id="14" name="Inhaltsplatzhalter 2">
            <a:extLst>
              <a:ext uri="{FF2B5EF4-FFF2-40B4-BE49-F238E27FC236}">
                <a16:creationId xmlns:a16="http://schemas.microsoft.com/office/drawing/2014/main" id="{DDBCAED4-2F76-438B-B283-1C960E7CC970}"/>
              </a:ext>
            </a:extLst>
          </p:cNvPr>
          <p:cNvSpPr>
            <a:spLocks noGrp="1"/>
          </p:cNvSpPr>
          <p:nvPr>
            <p:ph idx="19"/>
          </p:nvPr>
        </p:nvSpPr>
        <p:spPr>
          <a:xfrm>
            <a:off x="6276599" y="4176000"/>
            <a:ext cx="5196600" cy="2142000"/>
          </a:xfrm>
        </p:spPr>
        <p:txBody>
          <a:bodyPr/>
          <a:lstStyle>
            <a:lvl5pPr>
              <a:spcBef>
                <a:spcPts val="2400"/>
              </a:spcBef>
              <a:defRPr/>
            </a:lvl5pPr>
          </a:lstStyle>
          <a:p>
            <a:pPr lvl="0"/>
            <a:r>
              <a:rPr lang="en-US"/>
              <a:t>Click to edit Master text styles</a:t>
            </a:r>
          </a:p>
        </p:txBody>
      </p:sp>
    </p:spTree>
    <p:extLst>
      <p:ext uri="{BB962C8B-B14F-4D97-AF65-F5344CB8AC3E}">
        <p14:creationId xmlns:p14="http://schemas.microsoft.com/office/powerpoint/2010/main" val="1672315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Inhalt +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lvl2pPr marL="216000">
              <a:defRPr/>
            </a:lvl2pPr>
          </a:lstStyle>
          <a:p>
            <a:pPr lvl="0"/>
            <a:r>
              <a:rPr lang="en-US"/>
              <a:t>Click to 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1" y="1674000"/>
            <a:ext cx="2507101"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18" name="Bildplatzhalter 17">
            <a:extLst>
              <a:ext uri="{FF2B5EF4-FFF2-40B4-BE49-F238E27FC236}">
                <a16:creationId xmlns:a16="http://schemas.microsoft.com/office/drawing/2014/main" id="{F465D2CE-6830-4297-983E-F7B43985B9EB}"/>
              </a:ext>
            </a:extLst>
          </p:cNvPr>
          <p:cNvSpPr>
            <a:spLocks noGrp="1"/>
          </p:cNvSpPr>
          <p:nvPr>
            <p:ph type="pic" sz="quarter" idx="18"/>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accent3"/>
          </a:solidFill>
        </p:spPr>
        <p:txBody>
          <a:bodyPr wrap="square">
            <a:noAutofit/>
          </a:bodyPr>
          <a:lstStyle/>
          <a:p>
            <a:r>
              <a:rPr lang="en-US"/>
              <a:t>Click icon to add picture</a:t>
            </a:r>
            <a:endParaRPr lang="de-DE"/>
          </a:p>
        </p:txBody>
      </p:sp>
      <p:sp>
        <p:nvSpPr>
          <p:cNvPr id="4" name="Datumsplatzhalter 3">
            <a:extLst>
              <a:ext uri="{FF2B5EF4-FFF2-40B4-BE49-F238E27FC236}">
                <a16:creationId xmlns:a16="http://schemas.microsoft.com/office/drawing/2014/main" id="{CF1A0135-E140-476E-AC43-792A657BCCE9}"/>
              </a:ext>
            </a:extLst>
          </p:cNvPr>
          <p:cNvSpPr>
            <a:spLocks noGrp="1"/>
          </p:cNvSpPr>
          <p:nvPr>
            <p:ph type="dt" sz="half" idx="19"/>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05C46EB0-769F-4170-83B7-93D805106DFD}"/>
              </a:ext>
            </a:extLst>
          </p:cNvPr>
          <p:cNvSpPr>
            <a:spLocks noGrp="1"/>
          </p:cNvSpPr>
          <p:nvPr>
            <p:ph type="ftr" sz="quarter" idx="20"/>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BD706C54-FF6D-4951-8C8B-40E294A9C466}"/>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7DCF9F49-EFAD-4ACD-99F6-79A884BC2C0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Bildplatzhalter 11">
            <a:extLst>
              <a:ext uri="{FF2B5EF4-FFF2-40B4-BE49-F238E27FC236}">
                <a16:creationId xmlns:a16="http://schemas.microsoft.com/office/drawing/2014/main" id="{903F8E2B-6617-4DB7-991D-50B6D595961B}"/>
              </a:ext>
            </a:extLst>
          </p:cNvPr>
          <p:cNvSpPr>
            <a:spLocks noGrp="1"/>
          </p:cNvSpPr>
          <p:nvPr>
            <p:ph type="pic" sz="quarter" idx="22"/>
          </p:nvPr>
        </p:nvSpPr>
        <p:spPr>
          <a:xfrm>
            <a:off x="8964902" y="1674000"/>
            <a:ext cx="2507101" cy="2232000"/>
          </a:xfrm>
          <a:solidFill>
            <a:schemeClr val="accent3"/>
          </a:solidFill>
        </p:spPr>
        <p:txBody>
          <a:bodyPr/>
          <a:lstStyle/>
          <a:p>
            <a:r>
              <a:rPr lang="en-US"/>
              <a:t>Click icon to add picture</a:t>
            </a:r>
            <a:endParaRPr lang="de-DE"/>
          </a:p>
        </p:txBody>
      </p:sp>
    </p:spTree>
    <p:extLst>
      <p:ext uri="{BB962C8B-B14F-4D97-AF65-F5344CB8AC3E}">
        <p14:creationId xmlns:p14="http://schemas.microsoft.com/office/powerpoint/2010/main" val="268590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 Inhalt + 2 Bilder + Infobox ho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en-US"/>
              <a:t>Click to edit Master text styles</a:t>
            </a:r>
          </a:p>
        </p:txBody>
      </p:sp>
      <p:sp>
        <p:nvSpPr>
          <p:cNvPr id="12" name="Bildplatzhalter 11">
            <a:extLst>
              <a:ext uri="{FF2B5EF4-FFF2-40B4-BE49-F238E27FC236}">
                <a16:creationId xmlns:a16="http://schemas.microsoft.com/office/drawing/2014/main" id="{0E52A4B2-180F-4635-9822-27508ECE4CE1}"/>
              </a:ext>
            </a:extLst>
          </p:cNvPr>
          <p:cNvSpPr>
            <a:spLocks noGrp="1"/>
          </p:cNvSpPr>
          <p:nvPr>
            <p:ph type="pic" sz="quarter" idx="16"/>
          </p:nvPr>
        </p:nvSpPr>
        <p:spPr>
          <a:xfrm>
            <a:off x="6277800" y="1674000"/>
            <a:ext cx="2507400"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21" name="Textplatzhalter 20">
            <a:extLst>
              <a:ext uri="{FF2B5EF4-FFF2-40B4-BE49-F238E27FC236}">
                <a16:creationId xmlns:a16="http://schemas.microsoft.com/office/drawing/2014/main" id="{6113E644-52D1-4A9A-821D-0ECCD9B110F5}"/>
              </a:ext>
            </a:extLst>
          </p:cNvPr>
          <p:cNvSpPr>
            <a:spLocks noGrp="1"/>
          </p:cNvSpPr>
          <p:nvPr>
            <p:ph type="body" sz="quarter" idx="18"/>
          </p:nvPr>
        </p:nvSpPr>
        <p:spPr>
          <a:xfrm>
            <a:off x="8965200" y="1674000"/>
            <a:ext cx="2507400" cy="4644000"/>
          </a:xfrm>
          <a:custGeom>
            <a:avLst/>
            <a:gdLst>
              <a:gd name="connsiteX0" fmla="*/ 0 w 2507400"/>
              <a:gd name="connsiteY0" fmla="*/ 0 h 4644000"/>
              <a:gd name="connsiteX1" fmla="*/ 2507400 w 2507400"/>
              <a:gd name="connsiteY1" fmla="*/ 0 h 4644000"/>
              <a:gd name="connsiteX2" fmla="*/ 2507400 w 2507400"/>
              <a:gd name="connsiteY2" fmla="*/ 4326749 h 4644000"/>
              <a:gd name="connsiteX3" fmla="*/ 1999692 w 2507400"/>
              <a:gd name="connsiteY3" fmla="*/ 4644000 h 4644000"/>
              <a:gd name="connsiteX4" fmla="*/ 0 w 2507400"/>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00" h="4644000">
                <a:moveTo>
                  <a:pt x="0" y="0"/>
                </a:moveTo>
                <a:lnTo>
                  <a:pt x="2507400" y="0"/>
                </a:lnTo>
                <a:lnTo>
                  <a:pt x="2507400" y="4326749"/>
                </a:lnTo>
                <a:lnTo>
                  <a:pt x="1999692" y="4644000"/>
                </a:lnTo>
                <a:lnTo>
                  <a:pt x="0" y="4644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Bildplatzhalter 11">
            <a:extLst>
              <a:ext uri="{FF2B5EF4-FFF2-40B4-BE49-F238E27FC236}">
                <a16:creationId xmlns:a16="http://schemas.microsoft.com/office/drawing/2014/main" id="{EA2C7DF6-8FA2-4912-8FF1-99CC9F4CBE61}"/>
              </a:ext>
            </a:extLst>
          </p:cNvPr>
          <p:cNvSpPr>
            <a:spLocks noGrp="1"/>
          </p:cNvSpPr>
          <p:nvPr>
            <p:ph type="pic" sz="quarter" idx="17"/>
          </p:nvPr>
        </p:nvSpPr>
        <p:spPr>
          <a:xfrm>
            <a:off x="6277800" y="4086000"/>
            <a:ext cx="2507400"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755965-1525-4E18-8617-459E33E24C0D}"/>
              </a:ext>
            </a:extLst>
          </p:cNvPr>
          <p:cNvSpPr>
            <a:spLocks noGrp="1"/>
          </p:cNvSpPr>
          <p:nvPr>
            <p:ph type="dt" sz="half" idx="19"/>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903B74A0-6721-4460-9913-76B468D904E0}"/>
              </a:ext>
            </a:extLst>
          </p:cNvPr>
          <p:cNvSpPr>
            <a:spLocks noGrp="1"/>
          </p:cNvSpPr>
          <p:nvPr>
            <p:ph type="ftr" sz="quarter" idx="20"/>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586D6DB4-5088-4985-8544-351706B14157}"/>
              </a:ext>
            </a:extLst>
          </p:cNvPr>
          <p:cNvSpPr>
            <a:spLocks noGrp="1"/>
          </p:cNvSpPr>
          <p:nvPr>
            <p:ph type="sldNum" sz="quarter" idx="21"/>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9EFBBC7C-F6A5-4ED9-9C3D-5FC6ABA5562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32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Inhalt + 2 Bilder + Infobox qu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en-US"/>
              <a:t>Click to edit Master text styles</a:t>
            </a:r>
          </a:p>
        </p:txBody>
      </p:sp>
      <p:sp>
        <p:nvSpPr>
          <p:cNvPr id="12" name="Bildplatzhalter 11">
            <a:extLst>
              <a:ext uri="{FF2B5EF4-FFF2-40B4-BE49-F238E27FC236}">
                <a16:creationId xmlns:a16="http://schemas.microsoft.com/office/drawing/2014/main" id="{F832642F-B323-49EE-872A-3130F834200B}"/>
              </a:ext>
            </a:extLst>
          </p:cNvPr>
          <p:cNvSpPr>
            <a:spLocks noGrp="1"/>
          </p:cNvSpPr>
          <p:nvPr>
            <p:ph type="pic" sz="quarter" idx="16"/>
          </p:nvPr>
        </p:nvSpPr>
        <p:spPr>
          <a:xfrm>
            <a:off x="6277800" y="1674000"/>
            <a:ext cx="2507400" cy="2232000"/>
          </a:xfrm>
          <a:solidFill>
            <a:schemeClr val="accent3"/>
          </a:solidFill>
        </p:spPr>
        <p:txBody>
          <a:bodyPr/>
          <a:lstStyle/>
          <a:p>
            <a:r>
              <a:rPr lang="en-US"/>
              <a:t>Click icon to add picture</a:t>
            </a:r>
            <a:endParaRPr lang="de-DE"/>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16" name="Textplatzhalter 15">
            <a:extLst>
              <a:ext uri="{FF2B5EF4-FFF2-40B4-BE49-F238E27FC236}">
                <a16:creationId xmlns:a16="http://schemas.microsoft.com/office/drawing/2014/main" id="{DBB234F7-230F-4A75-81B8-34F8EDC64F34}"/>
              </a:ext>
            </a:extLst>
          </p:cNvPr>
          <p:cNvSpPr>
            <a:spLocks noGrp="1"/>
          </p:cNvSpPr>
          <p:nvPr>
            <p:ph type="body" sz="quarter" idx="19"/>
          </p:nvPr>
        </p:nvSpPr>
        <p:spPr>
          <a:xfrm>
            <a:off x="6277800" y="4086000"/>
            <a:ext cx="5194800" cy="2232000"/>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wrap="square" lIns="144000" tIns="144000" rIns="144000" bIns="144000">
            <a:noAutofit/>
          </a:bodyPr>
          <a:lstStyle>
            <a:lvl1pP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Bildplatzhalter 11">
            <a:extLst>
              <a:ext uri="{FF2B5EF4-FFF2-40B4-BE49-F238E27FC236}">
                <a16:creationId xmlns:a16="http://schemas.microsoft.com/office/drawing/2014/main" id="{9C55D38B-F3F0-43B2-B18E-7740F748B16D}"/>
              </a:ext>
            </a:extLst>
          </p:cNvPr>
          <p:cNvSpPr>
            <a:spLocks noGrp="1"/>
          </p:cNvSpPr>
          <p:nvPr>
            <p:ph type="pic" sz="quarter" idx="17"/>
          </p:nvPr>
        </p:nvSpPr>
        <p:spPr>
          <a:xfrm>
            <a:off x="8965200" y="1674000"/>
            <a:ext cx="2507400" cy="2232000"/>
          </a:xfrm>
          <a:solidFill>
            <a:schemeClr val="accent3"/>
          </a:solidFill>
        </p:spPr>
        <p:txBody>
          <a:bodyPr/>
          <a:lstStyle/>
          <a:p>
            <a:r>
              <a:rPr lang="en-US"/>
              <a:t>Click icon to add picture</a:t>
            </a:r>
            <a:endParaRPr lang="de-DE"/>
          </a:p>
        </p:txBody>
      </p:sp>
      <p:sp>
        <p:nvSpPr>
          <p:cNvPr id="4" name="Datumsplatzhalter 3">
            <a:extLst>
              <a:ext uri="{FF2B5EF4-FFF2-40B4-BE49-F238E27FC236}">
                <a16:creationId xmlns:a16="http://schemas.microsoft.com/office/drawing/2014/main" id="{602165AC-262C-4D41-9BBC-CEF1D222E566}"/>
              </a:ext>
            </a:extLst>
          </p:cNvPr>
          <p:cNvSpPr>
            <a:spLocks noGrp="1"/>
          </p:cNvSpPr>
          <p:nvPr>
            <p:ph type="dt" sz="half" idx="20"/>
          </p:nvPr>
        </p:nvSpPr>
        <p:spPr/>
        <p:txBody>
          <a:bodyPr/>
          <a:lstStyle/>
          <a:p>
            <a:r>
              <a:rPr lang="de-DE"/>
              <a:t>|    27.05.2024</a:t>
            </a:r>
            <a:endParaRPr lang="de-DE" dirty="0"/>
          </a:p>
        </p:txBody>
      </p:sp>
      <p:sp>
        <p:nvSpPr>
          <p:cNvPr id="5" name="Fußzeilenplatzhalter 4">
            <a:extLst>
              <a:ext uri="{FF2B5EF4-FFF2-40B4-BE49-F238E27FC236}">
                <a16:creationId xmlns:a16="http://schemas.microsoft.com/office/drawing/2014/main" id="{1AC9CED4-1736-4B5F-9946-F16664B3DBCE}"/>
              </a:ext>
            </a:extLst>
          </p:cNvPr>
          <p:cNvSpPr>
            <a:spLocks noGrp="1"/>
          </p:cNvSpPr>
          <p:nvPr>
            <p:ph type="ftr" sz="quarter" idx="21"/>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5743DCAA-570D-4D10-B77D-08C69D75AE98}"/>
              </a:ext>
            </a:extLst>
          </p:cNvPr>
          <p:cNvSpPr>
            <a:spLocks noGrp="1"/>
          </p:cNvSpPr>
          <p:nvPr>
            <p:ph type="sldNum" sz="quarter" idx="22"/>
          </p:nvPr>
        </p:nvSpPr>
        <p:spPr/>
        <p:txBody>
          <a:bodyPr/>
          <a:lstStyle/>
          <a:p>
            <a:fld id="{6567D7EC-8799-48C5-898A-08E264972062}" type="slidenum">
              <a:rPr lang="de-DE" smtClean="0"/>
              <a:pPr/>
              <a:t>‹#›</a:t>
            </a:fld>
            <a:endParaRPr lang="de-DE" dirty="0"/>
          </a:p>
        </p:txBody>
      </p:sp>
      <p:cxnSp>
        <p:nvCxnSpPr>
          <p:cNvPr id="14" name="Gerader Verbinder 13">
            <a:extLst>
              <a:ext uri="{FF2B5EF4-FFF2-40B4-BE49-F238E27FC236}">
                <a16:creationId xmlns:a16="http://schemas.microsoft.com/office/drawing/2014/main" id="{2A81D4EE-867E-46FB-9F0B-6CF938274F3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3550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oßes Bild mit Infobox">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27.05.2024</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Textplatzhalter 9">
            <a:extLst>
              <a:ext uri="{FF2B5EF4-FFF2-40B4-BE49-F238E27FC236}">
                <a16:creationId xmlns:a16="http://schemas.microsoft.com/office/drawing/2014/main" id="{74F5D212-7704-477C-BD10-3A07384061D3}"/>
              </a:ext>
            </a:extLst>
          </p:cNvPr>
          <p:cNvSpPr>
            <a:spLocks noGrp="1"/>
          </p:cNvSpPr>
          <p:nvPr>
            <p:ph type="body" sz="quarter" idx="18"/>
          </p:nvPr>
        </p:nvSpPr>
        <p:spPr>
          <a:xfrm>
            <a:off x="7995554" y="1673999"/>
            <a:ext cx="2760453" cy="3312069"/>
          </a:xfrm>
          <a:solidFill>
            <a:schemeClr val="tx2">
              <a:alpha val="90000"/>
            </a:schemeClr>
          </a:solidFill>
        </p:spPr>
        <p:txBody>
          <a:bodyPr lIns="144000" tIns="144000" rIns="144000" bIns="144000"/>
          <a:lstStyle>
            <a:lvl1pPr>
              <a:defRPr sz="1400">
                <a:solidFill>
                  <a:schemeClr val="bg1"/>
                </a:solidFill>
              </a:defRPr>
            </a:lvl1pPr>
            <a:lvl2pPr marL="180000" indent="-180000">
              <a:spcBef>
                <a:spcPts val="600"/>
              </a:spcBef>
              <a:buClr>
                <a:schemeClr val="bg1"/>
              </a:buClr>
              <a:defRPr sz="1400">
                <a:solidFill>
                  <a:schemeClr val="bg1"/>
                </a:solidFill>
              </a:defRPr>
            </a:lvl2pPr>
            <a:lvl3pPr marL="0" indent="0">
              <a:spcBef>
                <a:spcPts val="600"/>
              </a:spcBef>
              <a:buClr>
                <a:schemeClr val="bg1"/>
              </a:buClr>
              <a:buNone/>
              <a:defRPr sz="10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11" name="Untertitel 2">
            <a:extLst>
              <a:ext uri="{FF2B5EF4-FFF2-40B4-BE49-F238E27FC236}">
                <a16:creationId xmlns:a16="http://schemas.microsoft.com/office/drawing/2014/main" id="{1FA84C09-E8D0-422A-8A0E-45EB49C1D259}"/>
              </a:ext>
            </a:extLst>
          </p:cNvPr>
          <p:cNvSpPr>
            <a:spLocks noGrp="1"/>
          </p:cNvSpPr>
          <p:nvPr>
            <p:ph type="subTitle" idx="19"/>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cxnSp>
        <p:nvCxnSpPr>
          <p:cNvPr id="9" name="Gerader Verbinder 8">
            <a:extLst>
              <a:ext uri="{FF2B5EF4-FFF2-40B4-BE49-F238E27FC236}">
                <a16:creationId xmlns:a16="http://schemas.microsoft.com/office/drawing/2014/main" id="{B3FDBBD4-A883-4636-B808-7CFF5AFDF03E}"/>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846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_Dual Vortrag">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95FA92F1-0E1F-49C5-80C9-3365CCE3A9E8}"/>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500"/>
          <a:stretch/>
        </p:blipFill>
        <p:spPr>
          <a:xfrm>
            <a:off x="0" y="0"/>
            <a:ext cx="12192000" cy="6858000"/>
          </a:xfrm>
          <a:prstGeom prst="rect">
            <a:avLst/>
          </a:prstGeom>
        </p:spPr>
      </p:pic>
      <p:sp>
        <p:nvSpPr>
          <p:cNvPr id="6" name="Rechteck 5">
            <a:extLst>
              <a:ext uri="{FF2B5EF4-FFF2-40B4-BE49-F238E27FC236}">
                <a16:creationId xmlns:a16="http://schemas.microsoft.com/office/drawing/2014/main" id="{1E23F841-7E91-4E34-A0EC-B12AEE41B4E9}"/>
              </a:ext>
            </a:extLst>
          </p:cNvPr>
          <p:cNvSpPr/>
          <p:nvPr userDrawn="1"/>
        </p:nvSpPr>
        <p:spPr>
          <a:xfrm>
            <a:off x="1" y="1"/>
            <a:ext cx="12192000" cy="6858000"/>
          </a:xfrm>
          <a:prstGeom prst="rect">
            <a:avLst/>
          </a:prstGeom>
          <a:gradFill flip="none" rotWithShape="1">
            <a:gsLst>
              <a:gs pos="52000">
                <a:schemeClr val="bg1">
                  <a:alpha val="40000"/>
                </a:schemeClr>
              </a:gs>
              <a:gs pos="0">
                <a:schemeClr val="bg1">
                  <a:alpha val="50000"/>
                </a:schemeClr>
              </a:gs>
              <a:gs pos="7000">
                <a:srgbClr val="FFFFFF">
                  <a:alpha val="0"/>
                </a:srgbClr>
              </a:gs>
              <a:gs pos="100000">
                <a:schemeClr val="bg1">
                  <a:alpha val="7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itel 20">
            <a:extLst>
              <a:ext uri="{FF2B5EF4-FFF2-40B4-BE49-F238E27FC236}">
                <a16:creationId xmlns:a16="http://schemas.microsoft.com/office/drawing/2014/main" id="{C26E8387-66E3-42D5-9B71-7D928E60A71B}"/>
              </a:ext>
            </a:extLst>
          </p:cNvPr>
          <p:cNvSpPr>
            <a:spLocks noGrp="1" noMove="1" noResize="1"/>
          </p:cNvSpPr>
          <p:nvPr>
            <p:ph type="ctrTitle"/>
            <p:custDataLst>
              <p:tags r:id="rId1"/>
            </p:custDataLst>
          </p:nvPr>
        </p:nvSpPr>
        <p:spPr>
          <a:xfrm>
            <a:off x="5608325" y="0"/>
            <a:ext cx="5863676" cy="6003982"/>
          </a:xfrm>
          <a:custGeom>
            <a:avLst/>
            <a:gdLst>
              <a:gd name="connsiteX0" fmla="*/ 0 w 5863676"/>
              <a:gd name="connsiteY0" fmla="*/ 0 h 6003982"/>
              <a:gd name="connsiteX1" fmla="*/ 180000 w 5863676"/>
              <a:gd name="connsiteY1" fmla="*/ 0 h 6003982"/>
              <a:gd name="connsiteX2" fmla="*/ 5863676 w 5863676"/>
              <a:gd name="connsiteY2" fmla="*/ 0 h 6003982"/>
              <a:gd name="connsiteX3" fmla="*/ 5863676 w 5863676"/>
              <a:gd name="connsiteY3" fmla="*/ 276042 h 6003982"/>
              <a:gd name="connsiteX4" fmla="*/ 5863676 w 5863676"/>
              <a:gd name="connsiteY4" fmla="*/ 465826 h 6003982"/>
              <a:gd name="connsiteX5" fmla="*/ 5863676 w 5863676"/>
              <a:gd name="connsiteY5" fmla="*/ 5701857 h 6003982"/>
              <a:gd name="connsiteX6" fmla="*/ 5416799 w 5863676"/>
              <a:gd name="connsiteY6" fmla="*/ 6003982 h 6003982"/>
              <a:gd name="connsiteX7" fmla="*/ 180000 w 5863676"/>
              <a:gd name="connsiteY7" fmla="*/ 6003982 h 6003982"/>
              <a:gd name="connsiteX8" fmla="*/ 0 w 5863676"/>
              <a:gd name="connsiteY8" fmla="*/ 6003982 h 600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3676" h="6003982">
                <a:moveTo>
                  <a:pt x="0" y="0"/>
                </a:moveTo>
                <a:lnTo>
                  <a:pt x="180000" y="0"/>
                </a:lnTo>
                <a:lnTo>
                  <a:pt x="5863676" y="0"/>
                </a:lnTo>
                <a:lnTo>
                  <a:pt x="5863676" y="276042"/>
                </a:lnTo>
                <a:lnTo>
                  <a:pt x="5863676" y="465826"/>
                </a:lnTo>
                <a:lnTo>
                  <a:pt x="5863676" y="5701857"/>
                </a:lnTo>
                <a:lnTo>
                  <a:pt x="5416799" y="6003982"/>
                </a:lnTo>
                <a:lnTo>
                  <a:pt x="180000" y="6003982"/>
                </a:lnTo>
                <a:lnTo>
                  <a:pt x="0" y="6003982"/>
                </a:lnTo>
                <a:close/>
              </a:path>
            </a:pathLst>
          </a:custGeom>
          <a:solidFill>
            <a:schemeClr val="tx2">
              <a:alpha val="90000"/>
            </a:schemeClr>
          </a:solidFill>
        </p:spPr>
        <p:txBody>
          <a:bodyPr wrap="square" lIns="360000" tIns="360000" rIns="360000" bIns="2160000" anchor="b">
            <a:noAutofit/>
          </a:bodyPr>
          <a:lstStyle>
            <a:lvl1pPr algn="l">
              <a:lnSpc>
                <a:spcPct val="100000"/>
              </a:lnSpc>
              <a:defRPr sz="3000">
                <a:solidFill>
                  <a:schemeClr val="bg1"/>
                </a:solidFill>
              </a:defRPr>
            </a:lvl1pPr>
          </a:lstStyle>
          <a:p>
            <a:r>
              <a:rPr lang="en-US"/>
              <a:t>Click to edit Master title style</a:t>
            </a:r>
            <a:endParaRPr lang="de-DE" dirty="0"/>
          </a:p>
        </p:txBody>
      </p:sp>
      <p:sp>
        <p:nvSpPr>
          <p:cNvPr id="3" name="Untertitel 2">
            <a:extLst>
              <a:ext uri="{FF2B5EF4-FFF2-40B4-BE49-F238E27FC236}">
                <a16:creationId xmlns:a16="http://schemas.microsoft.com/office/drawing/2014/main" id="{129B57D8-F51B-45A5-ACE8-26EE7A2EA831}"/>
              </a:ext>
            </a:extLst>
          </p:cNvPr>
          <p:cNvSpPr>
            <a:spLocks noGrp="1"/>
          </p:cNvSpPr>
          <p:nvPr>
            <p:ph type="subTitle" idx="1"/>
          </p:nvPr>
        </p:nvSpPr>
        <p:spPr>
          <a:xfrm>
            <a:off x="5608325" y="4050000"/>
            <a:ext cx="5863676" cy="1080000"/>
          </a:xfrm>
        </p:spPr>
        <p:txBody>
          <a:bodyPr lIns="360000" tIns="0" rIns="360000" bIns="0">
            <a:noAutofit/>
          </a:bodyPr>
          <a:lstStyle>
            <a:lvl1pPr marL="0" indent="0" algn="l">
              <a:buNone/>
              <a:defRPr sz="1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4" name="Inhaltsplatzhalter 3">
            <a:extLst>
              <a:ext uri="{FF2B5EF4-FFF2-40B4-BE49-F238E27FC236}">
                <a16:creationId xmlns:a16="http://schemas.microsoft.com/office/drawing/2014/main" id="{E17BF557-8C51-49A6-9373-E0E39B4EF9B9}"/>
              </a:ext>
            </a:extLst>
          </p:cNvPr>
          <p:cNvSpPr>
            <a:spLocks noGrp="1"/>
          </p:cNvSpPr>
          <p:nvPr>
            <p:ph sz="quarter" idx="12" hasCustomPrompt="1"/>
          </p:nvPr>
        </p:nvSpPr>
        <p:spPr>
          <a:xfrm>
            <a:off x="9255967" y="592157"/>
            <a:ext cx="1846250" cy="574170"/>
          </a:xfrm>
        </p:spPr>
        <p:txBody>
          <a:bodyPr/>
          <a:lstStyle>
            <a:lvl1pPr>
              <a:defRPr sz="1200">
                <a:solidFill>
                  <a:schemeClr val="bg1"/>
                </a:solidFill>
              </a:defRPr>
            </a:lvl1pPr>
          </a:lstStyle>
          <a:p>
            <a:pPr lvl="0"/>
            <a:r>
              <a:rPr lang="de-DE" dirty="0"/>
              <a:t>Partneruni-Logo</a:t>
            </a:r>
          </a:p>
        </p:txBody>
      </p:sp>
    </p:spTree>
    <p:extLst>
      <p:ext uri="{BB962C8B-B14F-4D97-AF65-F5344CB8AC3E}">
        <p14:creationId xmlns:p14="http://schemas.microsoft.com/office/powerpoint/2010/main" val="3857514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CA494D4-39E8-435A-920E-A5A5EB6D3C37}"/>
              </a:ext>
            </a:extLst>
          </p:cNvPr>
          <p:cNvSpPr>
            <a:spLocks noGrp="1"/>
          </p:cNvSpPr>
          <p:nvPr>
            <p:ph type="pic" sz="quarter" idx="13"/>
          </p:nvPr>
        </p:nvSpPr>
        <p:spPr>
          <a:xfrm>
            <a:off x="718801" y="1673999"/>
            <a:ext cx="10753199" cy="4642571"/>
          </a:xfrm>
          <a:custGeom>
            <a:avLst/>
            <a:gdLst>
              <a:gd name="connsiteX0" fmla="*/ 0 w 10753199"/>
              <a:gd name="connsiteY0" fmla="*/ 0 h 4642571"/>
              <a:gd name="connsiteX1" fmla="*/ 10753199 w 10753199"/>
              <a:gd name="connsiteY1" fmla="*/ 0 h 4642571"/>
              <a:gd name="connsiteX2" fmla="*/ 10753199 w 10753199"/>
              <a:gd name="connsiteY2" fmla="*/ 4327125 h 4642571"/>
              <a:gd name="connsiteX3" fmla="*/ 10248379 w 10753199"/>
              <a:gd name="connsiteY3" fmla="*/ 4642571 h 4642571"/>
              <a:gd name="connsiteX4" fmla="*/ 0 w 10753199"/>
              <a:gd name="connsiteY4" fmla="*/ 4642571 h 46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199" h="4642571">
                <a:moveTo>
                  <a:pt x="0" y="0"/>
                </a:moveTo>
                <a:lnTo>
                  <a:pt x="10753199" y="0"/>
                </a:lnTo>
                <a:lnTo>
                  <a:pt x="10753199" y="4327125"/>
                </a:lnTo>
                <a:lnTo>
                  <a:pt x="10248379" y="4642571"/>
                </a:lnTo>
                <a:lnTo>
                  <a:pt x="0" y="4642571"/>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 name="Titel 1">
            <a:extLst>
              <a:ext uri="{FF2B5EF4-FFF2-40B4-BE49-F238E27FC236}">
                <a16:creationId xmlns:a16="http://schemas.microsoft.com/office/drawing/2014/main" id="{D8FAAB83-8DD6-4586-90E7-468060138B02}"/>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453B97C7-E1BE-4699-86A8-01DACF45BA43}"/>
              </a:ext>
            </a:extLst>
          </p:cNvPr>
          <p:cNvSpPr>
            <a:spLocks noGrp="1"/>
          </p:cNvSpPr>
          <p:nvPr>
            <p:ph type="dt" sz="half" idx="14"/>
          </p:nvPr>
        </p:nvSpPr>
        <p:spPr/>
        <p:txBody>
          <a:bodyPr/>
          <a:lstStyle/>
          <a:p>
            <a:r>
              <a:rPr lang="de-DE"/>
              <a:t>|    27.05.2024</a:t>
            </a:r>
            <a:endParaRPr lang="de-DE" dirty="0"/>
          </a:p>
        </p:txBody>
      </p:sp>
      <p:sp>
        <p:nvSpPr>
          <p:cNvPr id="4" name="Fußzeilenplatzhalter 3">
            <a:extLst>
              <a:ext uri="{FF2B5EF4-FFF2-40B4-BE49-F238E27FC236}">
                <a16:creationId xmlns:a16="http://schemas.microsoft.com/office/drawing/2014/main" id="{A24233DD-E13C-4881-9F8D-7B2F6ECE993D}"/>
              </a:ext>
            </a:extLst>
          </p:cNvPr>
          <p:cNvSpPr>
            <a:spLocks noGrp="1"/>
          </p:cNvSpPr>
          <p:nvPr>
            <p:ph type="ftr" sz="quarter" idx="15"/>
          </p:nvPr>
        </p:nvSpPr>
        <p:spPr/>
        <p:txBody>
          <a:bodyPr/>
          <a:lstStyle/>
          <a:p>
            <a:r>
              <a:rPr lang="de-DE"/>
              <a:t>|    Universität Augsburg    |</a:t>
            </a:r>
            <a:endParaRPr lang="de-DE" dirty="0"/>
          </a:p>
        </p:txBody>
      </p:sp>
      <p:sp>
        <p:nvSpPr>
          <p:cNvPr id="6" name="Foliennummernplatzhalter 5">
            <a:extLst>
              <a:ext uri="{FF2B5EF4-FFF2-40B4-BE49-F238E27FC236}">
                <a16:creationId xmlns:a16="http://schemas.microsoft.com/office/drawing/2014/main" id="{9DC58736-60F0-446B-85EE-E8E3E9B87A35}"/>
              </a:ext>
            </a:extLst>
          </p:cNvPr>
          <p:cNvSpPr>
            <a:spLocks noGrp="1"/>
          </p:cNvSpPr>
          <p:nvPr>
            <p:ph type="sldNum" sz="quarter" idx="16"/>
          </p:nvPr>
        </p:nvSpPr>
        <p:spPr/>
        <p:txBody>
          <a:bodyPr/>
          <a:lstStyle/>
          <a:p>
            <a:fld id="{6567D7EC-8799-48C5-898A-08E264972062}" type="slidenum">
              <a:rPr lang="de-DE" smtClean="0"/>
              <a:pPr/>
              <a:t>‹#›</a:t>
            </a:fld>
            <a:endParaRPr lang="de-DE" dirty="0"/>
          </a:p>
        </p:txBody>
      </p:sp>
      <p:sp>
        <p:nvSpPr>
          <p:cNvPr id="10" name="Untertitel 2">
            <a:extLst>
              <a:ext uri="{FF2B5EF4-FFF2-40B4-BE49-F238E27FC236}">
                <a16:creationId xmlns:a16="http://schemas.microsoft.com/office/drawing/2014/main" id="{58D452D6-202E-455D-8B61-543261859A4B}"/>
              </a:ext>
            </a:extLst>
          </p:cNvPr>
          <p:cNvSpPr>
            <a:spLocks noGrp="1"/>
          </p:cNvSpPr>
          <p:nvPr>
            <p:ph type="subTitle" idx="17"/>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cxnSp>
        <p:nvCxnSpPr>
          <p:cNvPr id="8" name="Gerader Verbinder 7">
            <a:extLst>
              <a:ext uri="{FF2B5EF4-FFF2-40B4-BE49-F238E27FC236}">
                <a16:creationId xmlns:a16="http://schemas.microsoft.com/office/drawing/2014/main" id="{BD26D293-9DBC-44A3-B743-50F9610A78E9}"/>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757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ilder und 1 Infobox">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82923280-06D4-4B6C-8212-53AA23678917}"/>
              </a:ext>
            </a:extLst>
          </p:cNvPr>
          <p:cNvSpPr>
            <a:spLocks noGrp="1"/>
          </p:cNvSpPr>
          <p:nvPr>
            <p:ph type="pic" sz="quarter" idx="10"/>
          </p:nvPr>
        </p:nvSpPr>
        <p:spPr>
          <a:xfrm>
            <a:off x="719999"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en-US"/>
              <a:t>Click icon to add picture</a:t>
            </a:r>
            <a:endParaRPr lang="de-DE" dirty="0"/>
          </a:p>
        </p:txBody>
      </p:sp>
      <p:sp>
        <p:nvSpPr>
          <p:cNvPr id="14" name="Bildplatzhalter 11">
            <a:extLst>
              <a:ext uri="{FF2B5EF4-FFF2-40B4-BE49-F238E27FC236}">
                <a16:creationId xmlns:a16="http://schemas.microsoft.com/office/drawing/2014/main" id="{6816FC29-1284-4663-9755-B91A8684580E}"/>
              </a:ext>
            </a:extLst>
          </p:cNvPr>
          <p:cNvSpPr>
            <a:spLocks noGrp="1"/>
          </p:cNvSpPr>
          <p:nvPr>
            <p:ph type="pic" sz="quarter" idx="12"/>
          </p:nvPr>
        </p:nvSpPr>
        <p:spPr>
          <a:xfrm>
            <a:off x="6186000" y="1673999"/>
            <a:ext cx="5286000" cy="2231289"/>
          </a:xfrm>
          <a:solidFill>
            <a:schemeClr val="accent3"/>
          </a:solidFill>
        </p:spPr>
        <p:txBody>
          <a:bodyPr>
            <a:normAutofit/>
          </a:bodyPr>
          <a:lstStyle>
            <a:lvl1pPr marL="0" indent="0">
              <a:buNone/>
              <a:defRPr sz="1800">
                <a:latin typeface="Arial" panose="020B0604020202020204" pitchFamily="34" charset="0"/>
              </a:defRPr>
            </a:lvl1pPr>
          </a:lstStyle>
          <a:p>
            <a:r>
              <a:rPr lang="en-US"/>
              <a:t>Click icon to add picture</a:t>
            </a:r>
            <a:endParaRPr lang="de-DE" dirty="0"/>
          </a:p>
        </p:txBody>
      </p:sp>
      <p:sp>
        <p:nvSpPr>
          <p:cNvPr id="17" name="Bildplatzhalter 11">
            <a:extLst>
              <a:ext uri="{FF2B5EF4-FFF2-40B4-BE49-F238E27FC236}">
                <a16:creationId xmlns:a16="http://schemas.microsoft.com/office/drawing/2014/main" id="{BF2352AF-07ED-4DD6-AD34-CD15BCEF631D}"/>
              </a:ext>
            </a:extLst>
          </p:cNvPr>
          <p:cNvSpPr>
            <a:spLocks noGrp="1"/>
          </p:cNvSpPr>
          <p:nvPr>
            <p:ph type="pic" sz="quarter" idx="15"/>
          </p:nvPr>
        </p:nvSpPr>
        <p:spPr>
          <a:xfrm>
            <a:off x="3453000" y="1673999"/>
            <a:ext cx="2552999" cy="2231291"/>
          </a:xfrm>
          <a:solidFill>
            <a:schemeClr val="accent3"/>
          </a:solidFill>
        </p:spPr>
        <p:txBody>
          <a:bodyPr>
            <a:normAutofit/>
          </a:bodyPr>
          <a:lstStyle>
            <a:lvl1pPr marL="0" indent="0">
              <a:buNone/>
              <a:defRPr sz="1800">
                <a:latin typeface="Arial" panose="020B0604020202020204" pitchFamily="34" charset="0"/>
              </a:defRPr>
            </a:lvl1pPr>
          </a:lstStyle>
          <a:p>
            <a:r>
              <a:rPr lang="en-US"/>
              <a:t>Click icon to add picture</a:t>
            </a:r>
            <a:endParaRPr lang="de-DE" dirty="0"/>
          </a:p>
        </p:txBody>
      </p:sp>
      <p:sp>
        <p:nvSpPr>
          <p:cNvPr id="15" name="Bildplatzhalter 11">
            <a:extLst>
              <a:ext uri="{FF2B5EF4-FFF2-40B4-BE49-F238E27FC236}">
                <a16:creationId xmlns:a16="http://schemas.microsoft.com/office/drawing/2014/main" id="{88937A17-6BFE-4447-9A70-9A793250256E}"/>
              </a:ext>
            </a:extLst>
          </p:cNvPr>
          <p:cNvSpPr>
            <a:spLocks noGrp="1"/>
          </p:cNvSpPr>
          <p:nvPr>
            <p:ph type="pic" sz="quarter" idx="13"/>
          </p:nvPr>
        </p:nvSpPr>
        <p:spPr>
          <a:xfrm>
            <a:off x="719999" y="4085290"/>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en-US"/>
              <a:t>Click icon to add picture</a:t>
            </a:r>
            <a:endParaRPr lang="de-DE" dirty="0"/>
          </a:p>
        </p:txBody>
      </p:sp>
      <p:sp>
        <p:nvSpPr>
          <p:cNvPr id="16" name="Bildplatzhalter 11">
            <a:extLst>
              <a:ext uri="{FF2B5EF4-FFF2-40B4-BE49-F238E27FC236}">
                <a16:creationId xmlns:a16="http://schemas.microsoft.com/office/drawing/2014/main" id="{1C03AA34-9E4A-4CE3-AC7C-F75EA79E7C3E}"/>
              </a:ext>
            </a:extLst>
          </p:cNvPr>
          <p:cNvSpPr>
            <a:spLocks noGrp="1"/>
          </p:cNvSpPr>
          <p:nvPr>
            <p:ph type="pic" sz="quarter" idx="14"/>
          </p:nvPr>
        </p:nvSpPr>
        <p:spPr>
          <a:xfrm>
            <a:off x="4819499" y="4085291"/>
            <a:ext cx="3919499" cy="2231291"/>
          </a:xfrm>
          <a:solidFill>
            <a:schemeClr val="accent3"/>
          </a:solidFill>
        </p:spPr>
        <p:txBody>
          <a:bodyPr>
            <a:normAutofit/>
          </a:bodyPr>
          <a:lstStyle>
            <a:lvl1pPr marL="0" indent="0">
              <a:buNone/>
              <a:defRPr sz="1800">
                <a:latin typeface="Arial" panose="020B0604020202020204" pitchFamily="34" charset="0"/>
              </a:defRPr>
            </a:lvl1pPr>
          </a:lstStyle>
          <a:p>
            <a:r>
              <a:rPr lang="en-US"/>
              <a:t>Click icon to add picture</a:t>
            </a:r>
            <a:endParaRPr lang="de-DE" dirty="0"/>
          </a:p>
        </p:txBody>
      </p:sp>
      <p:sp>
        <p:nvSpPr>
          <p:cNvPr id="10" name="Textplatzhalter 9">
            <a:extLst>
              <a:ext uri="{FF2B5EF4-FFF2-40B4-BE49-F238E27FC236}">
                <a16:creationId xmlns:a16="http://schemas.microsoft.com/office/drawing/2014/main" id="{6C2F2BAE-909F-472D-BE4F-96A79DA05ABA}"/>
              </a:ext>
            </a:extLst>
          </p:cNvPr>
          <p:cNvSpPr>
            <a:spLocks noGrp="1"/>
          </p:cNvSpPr>
          <p:nvPr>
            <p:ph type="body" sz="quarter" idx="16"/>
          </p:nvPr>
        </p:nvSpPr>
        <p:spPr>
          <a:xfrm>
            <a:off x="8919000" y="4085291"/>
            <a:ext cx="2552999" cy="2231291"/>
          </a:xfrm>
          <a:custGeom>
            <a:avLst/>
            <a:gdLst>
              <a:gd name="connsiteX0" fmla="*/ 0 w 2552999"/>
              <a:gd name="connsiteY0" fmla="*/ 0 h 2231291"/>
              <a:gd name="connsiteX1" fmla="*/ 2552999 w 2552999"/>
              <a:gd name="connsiteY1" fmla="*/ 0 h 2231291"/>
              <a:gd name="connsiteX2" fmla="*/ 2552999 w 2552999"/>
              <a:gd name="connsiteY2" fmla="*/ 1915834 h 2231291"/>
              <a:gd name="connsiteX3" fmla="*/ 2048161 w 2552999"/>
              <a:gd name="connsiteY3" fmla="*/ 2231291 h 2231291"/>
              <a:gd name="connsiteX4" fmla="*/ 0 w 2552999"/>
              <a:gd name="connsiteY4" fmla="*/ 2231291 h 223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999" h="2231291">
                <a:moveTo>
                  <a:pt x="0" y="0"/>
                </a:moveTo>
                <a:lnTo>
                  <a:pt x="2552999" y="0"/>
                </a:lnTo>
                <a:lnTo>
                  <a:pt x="2552999" y="1915834"/>
                </a:lnTo>
                <a:lnTo>
                  <a:pt x="2048161" y="2231291"/>
                </a:lnTo>
                <a:lnTo>
                  <a:pt x="0" y="2231291"/>
                </a:lnTo>
                <a:close/>
              </a:path>
            </a:pathLst>
          </a:custGeom>
          <a:solidFill>
            <a:schemeClr val="tx2"/>
          </a:solidFill>
        </p:spPr>
        <p:txBody>
          <a:bodyPr wrap="square" lIns="144000" tIns="144000" rIns="144000" bIns="144000">
            <a:noAutofit/>
          </a:bodyPr>
          <a:lstStyle>
            <a:lvl1pPr marL="0" indent="0">
              <a:spcBef>
                <a:spcPts val="0"/>
              </a:spcBef>
              <a:buNone/>
              <a:defRPr sz="1400">
                <a:solidFill>
                  <a:schemeClr val="bg1"/>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itel 3">
            <a:extLst>
              <a:ext uri="{FF2B5EF4-FFF2-40B4-BE49-F238E27FC236}">
                <a16:creationId xmlns:a16="http://schemas.microsoft.com/office/drawing/2014/main" id="{F93ABC32-9FE8-459D-ACCB-102523772369}"/>
              </a:ext>
            </a:extLst>
          </p:cNvPr>
          <p:cNvSpPr>
            <a:spLocks noGrp="1"/>
          </p:cNvSpPr>
          <p:nvPr>
            <p:ph type="title"/>
          </p:nvPr>
        </p:nvSpPr>
        <p:spPr/>
        <p:txBody>
          <a:bodyPr/>
          <a:lstStyle/>
          <a:p>
            <a:r>
              <a:rPr lang="en-US"/>
              <a:t>Click to edit Master title style</a:t>
            </a:r>
            <a:endParaRPr lang="de-DE"/>
          </a:p>
        </p:txBody>
      </p:sp>
      <p:sp>
        <p:nvSpPr>
          <p:cNvPr id="2" name="Datumsplatzhalter 1">
            <a:extLst>
              <a:ext uri="{FF2B5EF4-FFF2-40B4-BE49-F238E27FC236}">
                <a16:creationId xmlns:a16="http://schemas.microsoft.com/office/drawing/2014/main" id="{157E0EAD-D6B1-4816-B378-23892E83F82D}"/>
              </a:ext>
            </a:extLst>
          </p:cNvPr>
          <p:cNvSpPr>
            <a:spLocks noGrp="1"/>
          </p:cNvSpPr>
          <p:nvPr>
            <p:ph type="dt" sz="half" idx="17"/>
          </p:nvPr>
        </p:nvSpPr>
        <p:spPr/>
        <p:txBody>
          <a:bodyPr/>
          <a:lstStyle/>
          <a:p>
            <a:r>
              <a:rPr lang="de-DE"/>
              <a:t>|    27.05.2024</a:t>
            </a:r>
            <a:endParaRPr lang="de-DE" dirty="0"/>
          </a:p>
        </p:txBody>
      </p:sp>
      <p:sp>
        <p:nvSpPr>
          <p:cNvPr id="3" name="Fußzeilenplatzhalter 2">
            <a:extLst>
              <a:ext uri="{FF2B5EF4-FFF2-40B4-BE49-F238E27FC236}">
                <a16:creationId xmlns:a16="http://schemas.microsoft.com/office/drawing/2014/main" id="{3DD2D387-3FB6-4B0C-98E8-123EED79A0C1}"/>
              </a:ext>
            </a:extLst>
          </p:cNvPr>
          <p:cNvSpPr>
            <a:spLocks noGrp="1"/>
          </p:cNvSpPr>
          <p:nvPr>
            <p:ph type="ftr" sz="quarter" idx="18"/>
          </p:nvPr>
        </p:nvSpPr>
        <p:spPr/>
        <p:txBody>
          <a:bodyPr/>
          <a:lstStyle/>
          <a:p>
            <a:r>
              <a:rPr lang="de-DE"/>
              <a:t>|    Universität Augsburg    |</a:t>
            </a:r>
            <a:endParaRPr lang="de-DE" dirty="0"/>
          </a:p>
        </p:txBody>
      </p:sp>
      <p:sp>
        <p:nvSpPr>
          <p:cNvPr id="5" name="Foliennummernplatzhalter 4">
            <a:extLst>
              <a:ext uri="{FF2B5EF4-FFF2-40B4-BE49-F238E27FC236}">
                <a16:creationId xmlns:a16="http://schemas.microsoft.com/office/drawing/2014/main" id="{0E2EB323-5D4B-44C9-8093-B68CFD3AF65E}"/>
              </a:ext>
            </a:extLst>
          </p:cNvPr>
          <p:cNvSpPr>
            <a:spLocks noGrp="1"/>
          </p:cNvSpPr>
          <p:nvPr>
            <p:ph type="sldNum" sz="quarter" idx="19"/>
          </p:nvPr>
        </p:nvSpPr>
        <p:spPr/>
        <p:txBody>
          <a:bodyPr/>
          <a:lstStyle/>
          <a:p>
            <a:fld id="{6567D7EC-8799-48C5-898A-08E264972062}" type="slidenum">
              <a:rPr lang="de-DE" smtClean="0"/>
              <a:pPr/>
              <a:t>‹#›</a:t>
            </a:fld>
            <a:endParaRPr lang="de-DE" dirty="0"/>
          </a:p>
        </p:txBody>
      </p:sp>
      <p:sp>
        <p:nvSpPr>
          <p:cNvPr id="18" name="Untertitel 2">
            <a:extLst>
              <a:ext uri="{FF2B5EF4-FFF2-40B4-BE49-F238E27FC236}">
                <a16:creationId xmlns:a16="http://schemas.microsoft.com/office/drawing/2014/main" id="{2F490B95-624C-4C01-B8CF-324AF2796124}"/>
              </a:ext>
            </a:extLst>
          </p:cNvPr>
          <p:cNvSpPr>
            <a:spLocks noGrp="1"/>
          </p:cNvSpPr>
          <p:nvPr>
            <p:ph type="subTitle" idx="20"/>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cxnSp>
        <p:nvCxnSpPr>
          <p:cNvPr id="13" name="Gerader Verbinder 12">
            <a:extLst>
              <a:ext uri="{FF2B5EF4-FFF2-40B4-BE49-F238E27FC236}">
                <a16:creationId xmlns:a16="http://schemas.microsoft.com/office/drawing/2014/main" id="{D1EA23CB-DE6D-4F22-B14C-D08F0E16F2A4}"/>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0834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Texte mit je 1 Bild versetzt">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7199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34532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18" name="Bildplatzhalter 6">
            <a:extLst>
              <a:ext uri="{FF2B5EF4-FFF2-40B4-BE49-F238E27FC236}">
                <a16:creationId xmlns:a16="http://schemas.microsoft.com/office/drawing/2014/main" id="{7FD20DB8-649F-4F75-BDA2-47C449040CD6}"/>
              </a:ext>
            </a:extLst>
          </p:cNvPr>
          <p:cNvSpPr>
            <a:spLocks noGrp="1"/>
          </p:cNvSpPr>
          <p:nvPr>
            <p:ph type="pic" sz="quarter" idx="20"/>
          </p:nvPr>
        </p:nvSpPr>
        <p:spPr>
          <a:xfrm>
            <a:off x="61865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9" name="Textplatzhalter 28">
            <a:extLst>
              <a:ext uri="{FF2B5EF4-FFF2-40B4-BE49-F238E27FC236}">
                <a16:creationId xmlns:a16="http://schemas.microsoft.com/office/drawing/2014/main" id="{22AE0353-0383-4E9B-84C9-6E8C1C24B104}"/>
              </a:ext>
            </a:extLst>
          </p:cNvPr>
          <p:cNvSpPr>
            <a:spLocks noGrp="1"/>
          </p:cNvSpPr>
          <p:nvPr>
            <p:ph type="body" sz="quarter" idx="24"/>
          </p:nvPr>
        </p:nvSpPr>
        <p:spPr>
          <a:xfrm>
            <a:off x="8919899" y="4086000"/>
            <a:ext cx="2553300" cy="2232000"/>
          </a:xfrm>
          <a:custGeom>
            <a:avLst/>
            <a:gdLst>
              <a:gd name="connsiteX0" fmla="*/ 0 w 2553300"/>
              <a:gd name="connsiteY0" fmla="*/ 0 h 2232000"/>
              <a:gd name="connsiteX1" fmla="*/ 2553300 w 2553300"/>
              <a:gd name="connsiteY1" fmla="*/ 0 h 2232000"/>
              <a:gd name="connsiteX2" fmla="*/ 2553300 w 2553300"/>
              <a:gd name="connsiteY2" fmla="*/ 1914375 h 2232000"/>
              <a:gd name="connsiteX3" fmla="*/ 2044993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5"/>
                </a:lnTo>
                <a:lnTo>
                  <a:pt x="2044993" y="2232000"/>
                </a:lnTo>
                <a:lnTo>
                  <a:pt x="0" y="2232000"/>
                </a:lnTo>
                <a:close/>
              </a:path>
            </a:pathLst>
          </a:custGeom>
          <a:solidFill>
            <a:schemeClr val="accent3"/>
          </a:solidFill>
        </p:spPr>
        <p:txBody>
          <a:bodyPr wrap="square"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34532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89198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A44C7506-1301-49C0-9C41-04D95085CCD6}"/>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A756F48A-94B2-4E68-8433-3D86488F2613}"/>
              </a:ext>
            </a:extLst>
          </p:cNvPr>
          <p:cNvSpPr>
            <a:spLocks noGrp="1"/>
          </p:cNvSpPr>
          <p:nvPr>
            <p:ph type="dt" sz="half" idx="29"/>
          </p:nvPr>
        </p:nvSpPr>
        <p:spPr/>
        <p:txBody>
          <a:bodyPr/>
          <a:lstStyle/>
          <a:p>
            <a:r>
              <a:rPr lang="de-DE"/>
              <a:t>|    27.05.2024</a:t>
            </a:r>
            <a:endParaRPr lang="de-DE" dirty="0"/>
          </a:p>
        </p:txBody>
      </p:sp>
      <p:sp>
        <p:nvSpPr>
          <p:cNvPr id="4" name="Fußzeilenplatzhalter 3">
            <a:extLst>
              <a:ext uri="{FF2B5EF4-FFF2-40B4-BE49-F238E27FC236}">
                <a16:creationId xmlns:a16="http://schemas.microsoft.com/office/drawing/2014/main" id="{EAB230BD-CD3E-4D54-BA85-1FA6F5CCC1E4}"/>
              </a:ext>
            </a:extLst>
          </p:cNvPr>
          <p:cNvSpPr>
            <a:spLocks noGrp="1"/>
          </p:cNvSpPr>
          <p:nvPr>
            <p:ph type="ftr" sz="quarter" idx="30"/>
          </p:nvPr>
        </p:nvSpPr>
        <p:spPr/>
        <p:txBody>
          <a:bodyPr/>
          <a:lstStyle/>
          <a:p>
            <a:r>
              <a:rPr lang="de-DE"/>
              <a:t>|    Universität Augsburg    |</a:t>
            </a:r>
            <a:endParaRPr lang="de-DE" dirty="0"/>
          </a:p>
        </p:txBody>
      </p:sp>
      <p:sp>
        <p:nvSpPr>
          <p:cNvPr id="5" name="Foliennummernplatzhalter 4">
            <a:extLst>
              <a:ext uri="{FF2B5EF4-FFF2-40B4-BE49-F238E27FC236}">
                <a16:creationId xmlns:a16="http://schemas.microsoft.com/office/drawing/2014/main" id="{17105B9E-F57E-42DF-A0F2-61A5FEC545CF}"/>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2" name="Untertitel 2">
            <a:extLst>
              <a:ext uri="{FF2B5EF4-FFF2-40B4-BE49-F238E27FC236}">
                <a16:creationId xmlns:a16="http://schemas.microsoft.com/office/drawing/2014/main" id="{CD1921EF-845A-4B83-94D5-07A0CE8FDCEC}"/>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cxnSp>
        <p:nvCxnSpPr>
          <p:cNvPr id="23" name="Gerader Verbinder 22">
            <a:extLst>
              <a:ext uri="{FF2B5EF4-FFF2-40B4-BE49-F238E27FC236}">
                <a16:creationId xmlns:a16="http://schemas.microsoft.com/office/drawing/2014/main" id="{DCA848E7-92BD-42A2-8DB5-48C272EDDD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6075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Texte mit je 1 Bild">
    <p:spTree>
      <p:nvGrpSpPr>
        <p:cNvPr id="1" name=""/>
        <p:cNvGrpSpPr/>
        <p:nvPr/>
      </p:nvGrpSpPr>
      <p:grpSpPr>
        <a:xfrm>
          <a:off x="0" y="0"/>
          <a:ext cx="0" cy="0"/>
          <a:chOff x="0" y="0"/>
          <a:chExt cx="0" cy="0"/>
        </a:xfrm>
      </p:grpSpPr>
      <p:sp>
        <p:nvSpPr>
          <p:cNvPr id="19" name="Textplatzhalter 18">
            <a:extLst>
              <a:ext uri="{FF2B5EF4-FFF2-40B4-BE49-F238E27FC236}">
                <a16:creationId xmlns:a16="http://schemas.microsoft.com/office/drawing/2014/main" id="{8D0B7CD6-F947-438A-AF64-88751730D8EB}"/>
              </a:ext>
            </a:extLst>
          </p:cNvPr>
          <p:cNvSpPr>
            <a:spLocks noGrp="1"/>
          </p:cNvSpPr>
          <p:nvPr>
            <p:ph type="body" sz="quarter" idx="21"/>
          </p:nvPr>
        </p:nvSpPr>
        <p:spPr>
          <a:xfrm>
            <a:off x="7199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12" name="Bildplatzhalter 6">
            <a:extLst>
              <a:ext uri="{FF2B5EF4-FFF2-40B4-BE49-F238E27FC236}">
                <a16:creationId xmlns:a16="http://schemas.microsoft.com/office/drawing/2014/main" id="{37603677-00F0-456F-A684-0FCB6F47B8B2}"/>
              </a:ext>
            </a:extLst>
          </p:cNvPr>
          <p:cNvSpPr>
            <a:spLocks noGrp="1"/>
          </p:cNvSpPr>
          <p:nvPr>
            <p:ph type="pic" sz="quarter" idx="14"/>
          </p:nvPr>
        </p:nvSpPr>
        <p:spPr>
          <a:xfrm>
            <a:off x="34532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1" name="Textplatzhalter 18">
            <a:extLst>
              <a:ext uri="{FF2B5EF4-FFF2-40B4-BE49-F238E27FC236}">
                <a16:creationId xmlns:a16="http://schemas.microsoft.com/office/drawing/2014/main" id="{BA13482D-7FD6-46E0-8A6A-548C63908FC5}"/>
              </a:ext>
            </a:extLst>
          </p:cNvPr>
          <p:cNvSpPr>
            <a:spLocks noGrp="1"/>
          </p:cNvSpPr>
          <p:nvPr>
            <p:ph type="body" sz="quarter" idx="23"/>
          </p:nvPr>
        </p:nvSpPr>
        <p:spPr>
          <a:xfrm>
            <a:off x="6186599" y="1674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14" name="Bildplatzhalter 6">
            <a:extLst>
              <a:ext uri="{FF2B5EF4-FFF2-40B4-BE49-F238E27FC236}">
                <a16:creationId xmlns:a16="http://schemas.microsoft.com/office/drawing/2014/main" id="{3C228099-C7FA-4BE1-8248-4821955EF014}"/>
              </a:ext>
            </a:extLst>
          </p:cNvPr>
          <p:cNvSpPr>
            <a:spLocks noGrp="1"/>
          </p:cNvSpPr>
          <p:nvPr>
            <p:ph type="pic" sz="quarter" idx="16"/>
          </p:nvPr>
        </p:nvSpPr>
        <p:spPr>
          <a:xfrm>
            <a:off x="8919899" y="1674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0" name="Textplatzhalter 18">
            <a:extLst>
              <a:ext uri="{FF2B5EF4-FFF2-40B4-BE49-F238E27FC236}">
                <a16:creationId xmlns:a16="http://schemas.microsoft.com/office/drawing/2014/main" id="{794CEAF2-9F84-4B99-A8AF-ECE3AB5E576E}"/>
              </a:ext>
            </a:extLst>
          </p:cNvPr>
          <p:cNvSpPr>
            <a:spLocks noGrp="1"/>
          </p:cNvSpPr>
          <p:nvPr>
            <p:ph type="body" sz="quarter" idx="22"/>
          </p:nvPr>
        </p:nvSpPr>
        <p:spPr>
          <a:xfrm>
            <a:off x="7199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16" name="Bildplatzhalter 6">
            <a:extLst>
              <a:ext uri="{FF2B5EF4-FFF2-40B4-BE49-F238E27FC236}">
                <a16:creationId xmlns:a16="http://schemas.microsoft.com/office/drawing/2014/main" id="{B2BA3FFC-78EE-48EA-AE0C-300F956B989C}"/>
              </a:ext>
            </a:extLst>
          </p:cNvPr>
          <p:cNvSpPr>
            <a:spLocks noGrp="1"/>
          </p:cNvSpPr>
          <p:nvPr>
            <p:ph type="pic" sz="quarter" idx="18"/>
          </p:nvPr>
        </p:nvSpPr>
        <p:spPr>
          <a:xfrm>
            <a:off x="3453299" y="4086000"/>
            <a:ext cx="2553300" cy="2232000"/>
          </a:xfrm>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2" name="Textplatzhalter 18">
            <a:extLst>
              <a:ext uri="{FF2B5EF4-FFF2-40B4-BE49-F238E27FC236}">
                <a16:creationId xmlns:a16="http://schemas.microsoft.com/office/drawing/2014/main" id="{FF9C62C6-AB76-491F-A58B-062EF89911A2}"/>
              </a:ext>
            </a:extLst>
          </p:cNvPr>
          <p:cNvSpPr>
            <a:spLocks noGrp="1"/>
          </p:cNvSpPr>
          <p:nvPr>
            <p:ph type="body" sz="quarter" idx="24"/>
          </p:nvPr>
        </p:nvSpPr>
        <p:spPr>
          <a:xfrm>
            <a:off x="6186599" y="4086000"/>
            <a:ext cx="2553300" cy="2232000"/>
          </a:xfrm>
          <a:solidFill>
            <a:schemeClr val="accent3"/>
          </a:solidFill>
        </p:spPr>
        <p:txBody>
          <a:bodyPr lIns="396000" tIns="144000" rIns="90000" bIns="36000">
            <a:noAutofit/>
          </a:bodyPr>
          <a:lstStyle>
            <a:lvl1pPr marL="0" indent="0">
              <a:spcBef>
                <a:spcPts val="0"/>
              </a:spcBef>
              <a:spcAft>
                <a:spcPts val="600"/>
              </a:spcAft>
              <a:buNone/>
              <a:defRPr sz="140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edit Master text styles</a:t>
            </a:r>
          </a:p>
        </p:txBody>
      </p:sp>
      <p:sp>
        <p:nvSpPr>
          <p:cNvPr id="29" name="Bildplatzhalter 28">
            <a:extLst>
              <a:ext uri="{FF2B5EF4-FFF2-40B4-BE49-F238E27FC236}">
                <a16:creationId xmlns:a16="http://schemas.microsoft.com/office/drawing/2014/main" id="{40064942-68BC-4E81-8583-6A4580971342}"/>
              </a:ext>
            </a:extLst>
          </p:cNvPr>
          <p:cNvSpPr>
            <a:spLocks noGrp="1"/>
          </p:cNvSpPr>
          <p:nvPr>
            <p:ph type="pic" sz="quarter" idx="20"/>
          </p:nvPr>
        </p:nvSpPr>
        <p:spPr>
          <a:xfrm>
            <a:off x="8919899" y="4085999"/>
            <a:ext cx="2553300" cy="2232000"/>
          </a:xfrm>
          <a:custGeom>
            <a:avLst/>
            <a:gdLst>
              <a:gd name="connsiteX0" fmla="*/ 0 w 2553300"/>
              <a:gd name="connsiteY0" fmla="*/ 0 h 2232000"/>
              <a:gd name="connsiteX1" fmla="*/ 2553300 w 2553300"/>
              <a:gd name="connsiteY1" fmla="*/ 0 h 2232000"/>
              <a:gd name="connsiteX2" fmla="*/ 2553300 w 2553300"/>
              <a:gd name="connsiteY2" fmla="*/ 1914376 h 2232000"/>
              <a:gd name="connsiteX3" fmla="*/ 2044994 w 2553300"/>
              <a:gd name="connsiteY3" fmla="*/ 2232000 h 2232000"/>
              <a:gd name="connsiteX4" fmla="*/ 0 w 25533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300" h="2232000">
                <a:moveTo>
                  <a:pt x="0" y="0"/>
                </a:moveTo>
                <a:lnTo>
                  <a:pt x="2553300" y="0"/>
                </a:lnTo>
                <a:lnTo>
                  <a:pt x="2553300" y="1914376"/>
                </a:lnTo>
                <a:lnTo>
                  <a:pt x="2044994" y="2232000"/>
                </a:lnTo>
                <a:lnTo>
                  <a:pt x="0" y="2232000"/>
                </a:lnTo>
                <a:close/>
              </a:path>
            </a:pathLst>
          </a:custGeom>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24" name="Textplatzhalter 23">
            <a:extLst>
              <a:ext uri="{FF2B5EF4-FFF2-40B4-BE49-F238E27FC236}">
                <a16:creationId xmlns:a16="http://schemas.microsoft.com/office/drawing/2014/main" id="{9EE9C679-81B2-4C00-9AD0-B24037728D5F}"/>
              </a:ext>
            </a:extLst>
          </p:cNvPr>
          <p:cNvSpPr>
            <a:spLocks noGrp="1"/>
          </p:cNvSpPr>
          <p:nvPr>
            <p:ph type="body" sz="quarter" idx="25" hasCustomPrompt="1"/>
          </p:nvPr>
        </p:nvSpPr>
        <p:spPr>
          <a:xfrm>
            <a:off x="719998"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1</a:t>
            </a:r>
          </a:p>
        </p:txBody>
      </p:sp>
      <p:sp>
        <p:nvSpPr>
          <p:cNvPr id="25" name="Textplatzhalter 23">
            <a:extLst>
              <a:ext uri="{FF2B5EF4-FFF2-40B4-BE49-F238E27FC236}">
                <a16:creationId xmlns:a16="http://schemas.microsoft.com/office/drawing/2014/main" id="{67BFBE5B-6EF5-477E-8B16-D9DDC1B0394C}"/>
              </a:ext>
            </a:extLst>
          </p:cNvPr>
          <p:cNvSpPr>
            <a:spLocks noGrp="1"/>
          </p:cNvSpPr>
          <p:nvPr>
            <p:ph type="body" sz="quarter" idx="26" hasCustomPrompt="1"/>
          </p:nvPr>
        </p:nvSpPr>
        <p:spPr>
          <a:xfrm>
            <a:off x="7199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3</a:t>
            </a:r>
          </a:p>
        </p:txBody>
      </p:sp>
      <p:sp>
        <p:nvSpPr>
          <p:cNvPr id="26" name="Textplatzhalter 23">
            <a:extLst>
              <a:ext uri="{FF2B5EF4-FFF2-40B4-BE49-F238E27FC236}">
                <a16:creationId xmlns:a16="http://schemas.microsoft.com/office/drawing/2014/main" id="{7E03E66F-9B22-44FD-82F9-97EA205FD832}"/>
              </a:ext>
            </a:extLst>
          </p:cNvPr>
          <p:cNvSpPr>
            <a:spLocks noGrp="1"/>
          </p:cNvSpPr>
          <p:nvPr>
            <p:ph type="body" sz="quarter" idx="27" hasCustomPrompt="1"/>
          </p:nvPr>
        </p:nvSpPr>
        <p:spPr>
          <a:xfrm>
            <a:off x="6186599" y="1674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2</a:t>
            </a:r>
          </a:p>
        </p:txBody>
      </p:sp>
      <p:sp>
        <p:nvSpPr>
          <p:cNvPr id="27" name="Textplatzhalter 23">
            <a:extLst>
              <a:ext uri="{FF2B5EF4-FFF2-40B4-BE49-F238E27FC236}">
                <a16:creationId xmlns:a16="http://schemas.microsoft.com/office/drawing/2014/main" id="{749543A4-338F-4532-A8F7-3C8053E06517}"/>
              </a:ext>
            </a:extLst>
          </p:cNvPr>
          <p:cNvSpPr>
            <a:spLocks noGrp="1"/>
          </p:cNvSpPr>
          <p:nvPr>
            <p:ph type="body" sz="quarter" idx="28" hasCustomPrompt="1"/>
          </p:nvPr>
        </p:nvSpPr>
        <p:spPr>
          <a:xfrm>
            <a:off x="6186599" y="4086000"/>
            <a:ext cx="288000" cy="288000"/>
          </a:xfrm>
          <a:solidFill>
            <a:schemeClr val="tx2"/>
          </a:solidFill>
        </p:spPr>
        <p:txBody>
          <a:bodyPr lIns="0" tIns="0" rIns="0" bIns="0" anchor="ctr">
            <a:normAutofit/>
          </a:bodyPr>
          <a:lstStyle>
            <a:lvl1pPr marL="0" indent="0" algn="ctr">
              <a:lnSpc>
                <a:spcPct val="100000"/>
              </a:lnSpc>
              <a:spcBef>
                <a:spcPts val="0"/>
              </a:spcBef>
              <a:buNone/>
              <a:defRPr sz="1800">
                <a:solidFill>
                  <a:schemeClr val="bg1"/>
                </a:solidFill>
                <a:latin typeface="Arial" panose="020B0604020202020204" pitchFamily="34" charset="0"/>
              </a:defRPr>
            </a:lvl1pPr>
          </a:lstStyle>
          <a:p>
            <a:pPr lvl="0"/>
            <a:r>
              <a:rPr lang="de-DE" dirty="0"/>
              <a:t>4</a:t>
            </a:r>
          </a:p>
        </p:txBody>
      </p:sp>
      <p:sp>
        <p:nvSpPr>
          <p:cNvPr id="2" name="Titel 1">
            <a:extLst>
              <a:ext uri="{FF2B5EF4-FFF2-40B4-BE49-F238E27FC236}">
                <a16:creationId xmlns:a16="http://schemas.microsoft.com/office/drawing/2014/main" id="{86214A44-AF01-4C18-A48A-D60FB248BCB1}"/>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8ADBD298-EEC0-4FCE-AD3E-E0A71133EC00}"/>
              </a:ext>
            </a:extLst>
          </p:cNvPr>
          <p:cNvSpPr>
            <a:spLocks noGrp="1"/>
          </p:cNvSpPr>
          <p:nvPr>
            <p:ph type="dt" sz="half" idx="29"/>
          </p:nvPr>
        </p:nvSpPr>
        <p:spPr/>
        <p:txBody>
          <a:bodyPr/>
          <a:lstStyle/>
          <a:p>
            <a:r>
              <a:rPr lang="de-DE"/>
              <a:t>|    27.05.2024</a:t>
            </a:r>
            <a:endParaRPr lang="de-DE" dirty="0"/>
          </a:p>
        </p:txBody>
      </p:sp>
      <p:sp>
        <p:nvSpPr>
          <p:cNvPr id="4" name="Fußzeilenplatzhalter 3">
            <a:extLst>
              <a:ext uri="{FF2B5EF4-FFF2-40B4-BE49-F238E27FC236}">
                <a16:creationId xmlns:a16="http://schemas.microsoft.com/office/drawing/2014/main" id="{2531DBC6-4D2A-496E-902B-EFD874699C5C}"/>
              </a:ext>
            </a:extLst>
          </p:cNvPr>
          <p:cNvSpPr>
            <a:spLocks noGrp="1"/>
          </p:cNvSpPr>
          <p:nvPr>
            <p:ph type="ftr" sz="quarter" idx="30"/>
          </p:nvPr>
        </p:nvSpPr>
        <p:spPr/>
        <p:txBody>
          <a:bodyPr/>
          <a:lstStyle/>
          <a:p>
            <a:r>
              <a:rPr lang="de-DE"/>
              <a:t>|    Universität Augsburg    |</a:t>
            </a:r>
            <a:endParaRPr lang="de-DE" dirty="0"/>
          </a:p>
        </p:txBody>
      </p:sp>
      <p:sp>
        <p:nvSpPr>
          <p:cNvPr id="5" name="Foliennummernplatzhalter 4">
            <a:extLst>
              <a:ext uri="{FF2B5EF4-FFF2-40B4-BE49-F238E27FC236}">
                <a16:creationId xmlns:a16="http://schemas.microsoft.com/office/drawing/2014/main" id="{03EB8BD6-E622-4B45-A236-19BF5A5D1813}"/>
              </a:ext>
            </a:extLst>
          </p:cNvPr>
          <p:cNvSpPr>
            <a:spLocks noGrp="1"/>
          </p:cNvSpPr>
          <p:nvPr>
            <p:ph type="sldNum" sz="quarter" idx="31"/>
          </p:nvPr>
        </p:nvSpPr>
        <p:spPr/>
        <p:txBody>
          <a:bodyPr/>
          <a:lstStyle/>
          <a:p>
            <a:fld id="{6567D7EC-8799-48C5-898A-08E264972062}" type="slidenum">
              <a:rPr lang="de-DE" smtClean="0"/>
              <a:pPr/>
              <a:t>‹#›</a:t>
            </a:fld>
            <a:endParaRPr lang="de-DE" dirty="0"/>
          </a:p>
        </p:txBody>
      </p:sp>
      <p:sp>
        <p:nvSpPr>
          <p:cNvPr id="23" name="Untertitel 2">
            <a:extLst>
              <a:ext uri="{FF2B5EF4-FFF2-40B4-BE49-F238E27FC236}">
                <a16:creationId xmlns:a16="http://schemas.microsoft.com/office/drawing/2014/main" id="{0863C9F9-60AE-4E82-86B7-ECB092C2DC95}"/>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cxnSp>
        <p:nvCxnSpPr>
          <p:cNvPr id="28" name="Gerader Verbinder 27">
            <a:extLst>
              <a:ext uri="{FF2B5EF4-FFF2-40B4-BE49-F238E27FC236}">
                <a16:creationId xmlns:a16="http://schemas.microsoft.com/office/drawing/2014/main" id="{1D178B3D-67C8-474D-B36E-39BB73685217}"/>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005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28" name="rechts unten Bild">
            <a:extLst>
              <a:ext uri="{FF2B5EF4-FFF2-40B4-BE49-F238E27FC236}">
                <a16:creationId xmlns:a16="http://schemas.microsoft.com/office/drawing/2014/main" id="{CD5FA5D3-D717-492A-A9A5-AAD003D3C553}"/>
              </a:ext>
            </a:extLst>
          </p:cNvPr>
          <p:cNvSpPr>
            <a:spLocks noGrp="1"/>
          </p:cNvSpPr>
          <p:nvPr>
            <p:ph type="pic" sz="quarter" idx="15"/>
          </p:nvPr>
        </p:nvSpPr>
        <p:spPr>
          <a:xfrm>
            <a:off x="5118903" y="2347394"/>
            <a:ext cx="6354297" cy="3970606"/>
          </a:xfrm>
          <a:custGeom>
            <a:avLst/>
            <a:gdLst>
              <a:gd name="connsiteX0" fmla="*/ 6354297 w 6354297"/>
              <a:gd name="connsiteY0" fmla="*/ 0 h 3970606"/>
              <a:gd name="connsiteX1" fmla="*/ 6354297 w 6354297"/>
              <a:gd name="connsiteY1" fmla="*/ 3652981 h 3970606"/>
              <a:gd name="connsiteX2" fmla="*/ 5845990 w 6354297"/>
              <a:gd name="connsiteY2" fmla="*/ 3970606 h 3970606"/>
              <a:gd name="connsiteX3" fmla="*/ 0 w 6354297"/>
              <a:gd name="connsiteY3" fmla="*/ 3970606 h 3970606"/>
            </a:gdLst>
            <a:ahLst/>
            <a:cxnLst>
              <a:cxn ang="0">
                <a:pos x="connsiteX0" y="connsiteY0"/>
              </a:cxn>
              <a:cxn ang="0">
                <a:pos x="connsiteX1" y="connsiteY1"/>
              </a:cxn>
              <a:cxn ang="0">
                <a:pos x="connsiteX2" y="connsiteY2"/>
              </a:cxn>
              <a:cxn ang="0">
                <a:pos x="connsiteX3" y="connsiteY3"/>
              </a:cxn>
            </a:cxnLst>
            <a:rect l="l" t="t" r="r" b="b"/>
            <a:pathLst>
              <a:path w="6354297" h="3970606">
                <a:moveTo>
                  <a:pt x="6354297" y="0"/>
                </a:moveTo>
                <a:lnTo>
                  <a:pt x="6354297" y="3652981"/>
                </a:lnTo>
                <a:lnTo>
                  <a:pt x="5845990" y="3970606"/>
                </a:lnTo>
                <a:lnTo>
                  <a:pt x="0" y="3970606"/>
                </a:lnTo>
                <a:close/>
              </a:path>
            </a:pathLst>
          </a:custGeom>
          <a:solidFill>
            <a:schemeClr val="accent3"/>
          </a:solidFill>
        </p:spPr>
        <p:txBody>
          <a:bodyPr wrap="square" anchor="ctr">
            <a:noAutofit/>
          </a:bodyPr>
          <a:lstStyle>
            <a:lvl1pPr algn="r">
              <a:defRPr sz="1200"/>
            </a:lvl1pPr>
          </a:lstStyle>
          <a:p>
            <a:r>
              <a:rPr lang="en-US"/>
              <a:t>Click icon to add picture</a:t>
            </a:r>
            <a:endParaRPr lang="de-DE"/>
          </a:p>
        </p:txBody>
      </p:sp>
      <p:sp>
        <p:nvSpPr>
          <p:cNvPr id="30" name="rechts oben Bild">
            <a:extLst>
              <a:ext uri="{FF2B5EF4-FFF2-40B4-BE49-F238E27FC236}">
                <a16:creationId xmlns:a16="http://schemas.microsoft.com/office/drawing/2014/main" id="{6DFA7518-1C80-4796-BE44-D8184948C52E}"/>
              </a:ext>
            </a:extLst>
          </p:cNvPr>
          <p:cNvSpPr>
            <a:spLocks noGrp="1"/>
          </p:cNvSpPr>
          <p:nvPr>
            <p:ph type="pic" sz="quarter" idx="16"/>
          </p:nvPr>
        </p:nvSpPr>
        <p:spPr>
          <a:xfrm>
            <a:off x="7355202" y="1674000"/>
            <a:ext cx="4117998" cy="2182262"/>
          </a:xfrm>
          <a:custGeom>
            <a:avLst/>
            <a:gdLst>
              <a:gd name="connsiteX0" fmla="*/ 0 w 4117998"/>
              <a:gd name="connsiteY0" fmla="*/ 0 h 2182262"/>
              <a:gd name="connsiteX1" fmla="*/ 4117998 w 4117998"/>
              <a:gd name="connsiteY1" fmla="*/ 0 h 2182262"/>
              <a:gd name="connsiteX2" fmla="*/ 4117998 w 4117998"/>
              <a:gd name="connsiteY2" fmla="*/ 461141 h 2182262"/>
              <a:gd name="connsiteX3" fmla="*/ 1363628 w 4117998"/>
              <a:gd name="connsiteY3" fmla="*/ 2182262 h 2182262"/>
            </a:gdLst>
            <a:ahLst/>
            <a:cxnLst>
              <a:cxn ang="0">
                <a:pos x="connsiteX0" y="connsiteY0"/>
              </a:cxn>
              <a:cxn ang="0">
                <a:pos x="connsiteX1" y="connsiteY1"/>
              </a:cxn>
              <a:cxn ang="0">
                <a:pos x="connsiteX2" y="connsiteY2"/>
              </a:cxn>
              <a:cxn ang="0">
                <a:pos x="connsiteX3" y="connsiteY3"/>
              </a:cxn>
            </a:cxnLst>
            <a:rect l="l" t="t" r="r" b="b"/>
            <a:pathLst>
              <a:path w="4117998" h="2182262">
                <a:moveTo>
                  <a:pt x="0" y="0"/>
                </a:moveTo>
                <a:lnTo>
                  <a:pt x="4117998" y="0"/>
                </a:lnTo>
                <a:lnTo>
                  <a:pt x="4117998" y="461141"/>
                </a:lnTo>
                <a:lnTo>
                  <a:pt x="1363628" y="2182262"/>
                </a:lnTo>
                <a:close/>
              </a:path>
            </a:pathLst>
          </a:custGeom>
          <a:solidFill>
            <a:schemeClr val="accent3"/>
          </a:solidFill>
        </p:spPr>
        <p:txBody>
          <a:bodyPr wrap="square">
            <a:noAutofit/>
          </a:bodyPr>
          <a:lstStyle>
            <a:lvl1pPr algn="ctr">
              <a:defRPr sz="1200"/>
            </a:lvl1pPr>
          </a:lstStyle>
          <a:p>
            <a:r>
              <a:rPr lang="en-US"/>
              <a:t>Click icon to add picture</a:t>
            </a:r>
            <a:endParaRPr lang="de-DE"/>
          </a:p>
        </p:txBody>
      </p:sp>
      <p:sp>
        <p:nvSpPr>
          <p:cNvPr id="32" name="links großes Bild">
            <a:extLst>
              <a:ext uri="{FF2B5EF4-FFF2-40B4-BE49-F238E27FC236}">
                <a16:creationId xmlns:a16="http://schemas.microsoft.com/office/drawing/2014/main" id="{3250A4B0-2BD5-4E55-807B-8FC0F34662A8}"/>
              </a:ext>
            </a:extLst>
          </p:cNvPr>
          <p:cNvSpPr>
            <a:spLocks noGrp="1"/>
          </p:cNvSpPr>
          <p:nvPr>
            <p:ph type="pic" sz="quarter" idx="14"/>
          </p:nvPr>
        </p:nvSpPr>
        <p:spPr>
          <a:xfrm>
            <a:off x="720000" y="1674000"/>
            <a:ext cx="7846181" cy="4644000"/>
          </a:xfrm>
          <a:custGeom>
            <a:avLst/>
            <a:gdLst>
              <a:gd name="connsiteX0" fmla="*/ 0 w 7846181"/>
              <a:gd name="connsiteY0" fmla="*/ 0 h 4644000"/>
              <a:gd name="connsiteX1" fmla="*/ 6422949 w 7846181"/>
              <a:gd name="connsiteY1" fmla="*/ 0 h 4644000"/>
              <a:gd name="connsiteX2" fmla="*/ 7846181 w 7846181"/>
              <a:gd name="connsiteY2" fmla="*/ 2277649 h 4644000"/>
              <a:gd name="connsiteX3" fmla="*/ 4059228 w 7846181"/>
              <a:gd name="connsiteY3" fmla="*/ 4644000 h 4644000"/>
              <a:gd name="connsiteX4" fmla="*/ 0 w 7846181"/>
              <a:gd name="connsiteY4" fmla="*/ 4644000 h 46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6181" h="4644000">
                <a:moveTo>
                  <a:pt x="0" y="0"/>
                </a:moveTo>
                <a:lnTo>
                  <a:pt x="6422949" y="0"/>
                </a:lnTo>
                <a:lnTo>
                  <a:pt x="7846181" y="2277649"/>
                </a:lnTo>
                <a:lnTo>
                  <a:pt x="4059228" y="4644000"/>
                </a:lnTo>
                <a:lnTo>
                  <a:pt x="0" y="4644000"/>
                </a:lnTo>
                <a:close/>
              </a:path>
            </a:pathLst>
          </a:custGeom>
          <a:solidFill>
            <a:schemeClr val="accent3"/>
          </a:solidFill>
        </p:spPr>
        <p:txBody>
          <a:bodyPr wrap="square">
            <a:noAutofit/>
          </a:bodyPr>
          <a:lstStyle>
            <a:lvl1pPr>
              <a:defRPr sz="1200"/>
            </a:lvl1pPr>
          </a:lstStyle>
          <a:p>
            <a:r>
              <a:rPr lang="en-US"/>
              <a:t>Click icon to add picture</a:t>
            </a:r>
            <a:endParaRPr lang="de-DE"/>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Datumsplatzhalter 2">
            <a:extLst>
              <a:ext uri="{FF2B5EF4-FFF2-40B4-BE49-F238E27FC236}">
                <a16:creationId xmlns:a16="http://schemas.microsoft.com/office/drawing/2014/main" id="{2E826DC0-7673-4091-B8DF-1F0BF64D563B}"/>
              </a:ext>
            </a:extLst>
          </p:cNvPr>
          <p:cNvSpPr>
            <a:spLocks noGrp="1"/>
          </p:cNvSpPr>
          <p:nvPr>
            <p:ph type="dt" sz="half" idx="17"/>
          </p:nvPr>
        </p:nvSpPr>
        <p:spPr/>
        <p:txBody>
          <a:bodyPr/>
          <a:lstStyle/>
          <a:p>
            <a:r>
              <a:rPr lang="de-DE"/>
              <a:t>|    27.05.2024</a:t>
            </a:r>
            <a:endParaRPr lang="de-DE" dirty="0"/>
          </a:p>
        </p:txBody>
      </p:sp>
      <p:sp>
        <p:nvSpPr>
          <p:cNvPr id="4" name="Fußzeilenplatzhalter 3">
            <a:extLst>
              <a:ext uri="{FF2B5EF4-FFF2-40B4-BE49-F238E27FC236}">
                <a16:creationId xmlns:a16="http://schemas.microsoft.com/office/drawing/2014/main" id="{6667E07C-4EF5-43E9-9B7B-40CF109326AE}"/>
              </a:ext>
            </a:extLst>
          </p:cNvPr>
          <p:cNvSpPr>
            <a:spLocks noGrp="1"/>
          </p:cNvSpPr>
          <p:nvPr>
            <p:ph type="ftr" sz="quarter" idx="18"/>
          </p:nvPr>
        </p:nvSpPr>
        <p:spPr/>
        <p:txBody>
          <a:bodyPr/>
          <a:lstStyle/>
          <a:p>
            <a:r>
              <a:rPr lang="de-DE"/>
              <a:t>|    Universität Augsburg    |</a:t>
            </a:r>
            <a:endParaRPr lang="de-DE" dirty="0"/>
          </a:p>
        </p:txBody>
      </p:sp>
      <p:sp>
        <p:nvSpPr>
          <p:cNvPr id="5" name="Foliennummernplatzhalter 4">
            <a:extLst>
              <a:ext uri="{FF2B5EF4-FFF2-40B4-BE49-F238E27FC236}">
                <a16:creationId xmlns:a16="http://schemas.microsoft.com/office/drawing/2014/main" id="{2B583426-CEAE-4105-B68D-3BC46AA14515}"/>
              </a:ext>
            </a:extLst>
          </p:cNvPr>
          <p:cNvSpPr>
            <a:spLocks noGrp="1"/>
          </p:cNvSpPr>
          <p:nvPr>
            <p:ph type="sldNum" sz="quarter" idx="19"/>
          </p:nvPr>
        </p:nvSpPr>
        <p:spPr/>
        <p:txBody>
          <a:bodyPr/>
          <a:lstStyle/>
          <a:p>
            <a:fld id="{6567D7EC-8799-48C5-898A-08E264972062}" type="slidenum">
              <a:rPr lang="de-DE" smtClean="0"/>
              <a:pPr/>
              <a:t>‹#›</a:t>
            </a:fld>
            <a:endParaRPr lang="de-DE" dirty="0"/>
          </a:p>
        </p:txBody>
      </p:sp>
      <p:cxnSp>
        <p:nvCxnSpPr>
          <p:cNvPr id="10" name="Gerader Verbinder 9">
            <a:extLst>
              <a:ext uri="{FF2B5EF4-FFF2-40B4-BE49-F238E27FC236}">
                <a16:creationId xmlns:a16="http://schemas.microsoft.com/office/drawing/2014/main" id="{F1B9E229-2EFA-41C6-8438-B43B0B52060A}"/>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6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4CD9A9D8-D8C6-4003-B9E8-BD62D25DD5A7}"/>
              </a:ext>
            </a:extLst>
          </p:cNvPr>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2000 w 12192000"/>
              <a:gd name="connsiteY3" fmla="*/ 6542543 h 6858000"/>
              <a:gd name="connsiteX4" fmla="*/ 11687162 w 12192000"/>
              <a:gd name="connsiteY4" fmla="*/ 6858000 h 6858000"/>
              <a:gd name="connsiteX5" fmla="*/ 11350923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6016924"/>
                </a:lnTo>
                <a:lnTo>
                  <a:pt x="12192000" y="6542543"/>
                </a:lnTo>
                <a:lnTo>
                  <a:pt x="11687162" y="6858000"/>
                </a:lnTo>
                <a:lnTo>
                  <a:pt x="11350923" y="6858000"/>
                </a:lnTo>
                <a:lnTo>
                  <a:pt x="0" y="6858000"/>
                </a:lnTo>
                <a:close/>
              </a:path>
            </a:pathLst>
          </a:custGeom>
          <a:solidFill>
            <a:schemeClr val="accent3"/>
          </a:solidFill>
        </p:spPr>
        <p:txBody>
          <a:bodyPr wrap="square">
            <a:no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Tree>
    <p:extLst>
      <p:ext uri="{BB962C8B-B14F-4D97-AF65-F5344CB8AC3E}">
        <p14:creationId xmlns:p14="http://schemas.microsoft.com/office/powerpoint/2010/main" val="12647460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großes Bild randlos mit Infobox">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12192000"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AE41C75F-ABCF-4120-9997-79E41E476C3E}"/>
              </a:ext>
            </a:extLst>
          </p:cNvPr>
          <p:cNvSpPr>
            <a:spLocks noGrp="1"/>
          </p:cNvSpPr>
          <p:nvPr>
            <p:ph type="body" sz="quarter" idx="14"/>
          </p:nvPr>
        </p:nvSpPr>
        <p:spPr>
          <a:xfrm>
            <a:off x="7772138" y="3635125"/>
            <a:ext cx="3700462" cy="2682875"/>
          </a:xfrm>
          <a:custGeom>
            <a:avLst/>
            <a:gdLst>
              <a:gd name="connsiteX0" fmla="*/ 0 w 3700462"/>
              <a:gd name="connsiteY0" fmla="*/ 0 h 2682875"/>
              <a:gd name="connsiteX1" fmla="*/ 3700462 w 3700462"/>
              <a:gd name="connsiteY1" fmla="*/ 0 h 2682875"/>
              <a:gd name="connsiteX2" fmla="*/ 3700462 w 3700462"/>
              <a:gd name="connsiteY2" fmla="*/ 2365624 h 2682875"/>
              <a:gd name="connsiteX3" fmla="*/ 3192754 w 3700462"/>
              <a:gd name="connsiteY3" fmla="*/ 2682875 h 2682875"/>
              <a:gd name="connsiteX4" fmla="*/ 0 w 3700462"/>
              <a:gd name="connsiteY4" fmla="*/ 2682875 h 268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462" h="2682875">
                <a:moveTo>
                  <a:pt x="0" y="0"/>
                </a:moveTo>
                <a:lnTo>
                  <a:pt x="3700462" y="0"/>
                </a:lnTo>
                <a:lnTo>
                  <a:pt x="3700462" y="2365624"/>
                </a:lnTo>
                <a:lnTo>
                  <a:pt x="3192754" y="2682875"/>
                </a:lnTo>
                <a:lnTo>
                  <a:pt x="0" y="2682875"/>
                </a:lnTo>
                <a:close/>
              </a:path>
            </a:pathLst>
          </a:custGeom>
          <a:solidFill>
            <a:schemeClr val="tx2">
              <a:alpha val="90000"/>
            </a:schemeClr>
          </a:solidFill>
        </p:spPr>
        <p:txBody>
          <a:bodyPr wrap="square" lIns="144000" tIns="216000" rIns="144000" bIns="216000">
            <a:noAutofit/>
          </a:bodyPr>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9749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großes Zitat farbige Fläche">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8B88B8D8-3758-4D29-BFC4-10E8CA86532D}"/>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16924 h 6858000"/>
              <a:gd name="connsiteX3" fmla="*/ 12191999 w 12192000"/>
              <a:gd name="connsiteY3" fmla="*/ 6016924 h 6858000"/>
              <a:gd name="connsiteX4" fmla="*/ 12191999 w 12192000"/>
              <a:gd name="connsiteY4" fmla="*/ 6542543 h 6858000"/>
              <a:gd name="connsiteX5" fmla="*/ 11687161 w 12192000"/>
              <a:gd name="connsiteY5" fmla="*/ 6858000 h 6858000"/>
              <a:gd name="connsiteX6" fmla="*/ 11350922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016924"/>
                </a:lnTo>
                <a:lnTo>
                  <a:pt x="12191999" y="6016924"/>
                </a:lnTo>
                <a:lnTo>
                  <a:pt x="12191999" y="6542543"/>
                </a:lnTo>
                <a:lnTo>
                  <a:pt x="11687161" y="6858000"/>
                </a:lnTo>
                <a:lnTo>
                  <a:pt x="11350922"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Textplatzhalter 3">
            <a:extLst>
              <a:ext uri="{FF2B5EF4-FFF2-40B4-BE49-F238E27FC236}">
                <a16:creationId xmlns:a16="http://schemas.microsoft.com/office/drawing/2014/main" id="{C59D7FE2-23D0-4E6B-BBBD-6ED33EF01A11}"/>
              </a:ext>
            </a:extLst>
          </p:cNvPr>
          <p:cNvSpPr>
            <a:spLocks noGrp="1"/>
          </p:cNvSpPr>
          <p:nvPr>
            <p:ph type="body" sz="quarter" idx="10"/>
          </p:nvPr>
        </p:nvSpPr>
        <p:spPr>
          <a:xfrm>
            <a:off x="720000" y="674688"/>
            <a:ext cx="7094537" cy="5508625"/>
          </a:xfrm>
        </p:spPr>
        <p:txBody>
          <a:bodyPr/>
          <a:lstStyle>
            <a:lvl1pPr>
              <a:defRPr sz="45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89842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rennfoli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C41C5038-CFF1-4F38-9317-76B31675F402}"/>
              </a:ext>
            </a:extLst>
          </p:cNvPr>
          <p:cNvSpPr>
            <a:spLocks noGrp="1"/>
          </p:cNvSpPr>
          <p:nvPr>
            <p:ph type="pic" sz="quarter" idx="13"/>
          </p:nvPr>
        </p:nvSpPr>
        <p:spPr>
          <a:xfrm>
            <a:off x="0" y="0"/>
            <a:ext cx="9363456" cy="6858000"/>
          </a:xfrm>
          <a:solidFill>
            <a:schemeClr val="accent3"/>
          </a:solidFill>
        </p:spPr>
        <p:txBody>
          <a:bodyPr>
            <a:normAutofit/>
          </a:bodyPr>
          <a:lstStyle>
            <a:lvl1pPr marL="0" indent="0">
              <a:buNone/>
              <a:defRPr sz="1500">
                <a:latin typeface="Arial" panose="020B0604020202020204" pitchFamily="34" charset="0"/>
                <a:cs typeface="Arial" panose="020B0604020202020204" pitchFamily="34" charset="0"/>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F7038655-7059-4575-A4F1-5B3CA3E246BB}"/>
              </a:ext>
            </a:extLst>
          </p:cNvPr>
          <p:cNvSpPr>
            <a:spLocks noGrp="1"/>
          </p:cNvSpPr>
          <p:nvPr>
            <p:ph type="body" sz="quarter" idx="14"/>
          </p:nvPr>
        </p:nvSpPr>
        <p:spPr>
          <a:xfrm>
            <a:off x="8660524" y="1854748"/>
            <a:ext cx="3531476" cy="3090041"/>
          </a:xfrm>
          <a:custGeom>
            <a:avLst/>
            <a:gdLst>
              <a:gd name="connsiteX0" fmla="*/ 0 w 3531476"/>
              <a:gd name="connsiteY0" fmla="*/ 0 h 3090041"/>
              <a:gd name="connsiteX1" fmla="*/ 3531476 w 3531476"/>
              <a:gd name="connsiteY1" fmla="*/ 0 h 3090041"/>
              <a:gd name="connsiteX2" fmla="*/ 3531476 w 3531476"/>
              <a:gd name="connsiteY2" fmla="*/ 2779106 h 3090041"/>
              <a:gd name="connsiteX3" fmla="*/ 3033876 w 3531476"/>
              <a:gd name="connsiteY3" fmla="*/ 3090041 h 3090041"/>
              <a:gd name="connsiteX4" fmla="*/ 0 w 3531476"/>
              <a:gd name="connsiteY4" fmla="*/ 3090041 h 309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1476" h="3090041">
                <a:moveTo>
                  <a:pt x="0" y="0"/>
                </a:moveTo>
                <a:lnTo>
                  <a:pt x="3531476" y="0"/>
                </a:lnTo>
                <a:lnTo>
                  <a:pt x="3531476" y="2779106"/>
                </a:lnTo>
                <a:lnTo>
                  <a:pt x="3033876" y="3090041"/>
                </a:lnTo>
                <a:lnTo>
                  <a:pt x="0" y="3090041"/>
                </a:lnTo>
                <a:close/>
              </a:path>
            </a:pathLst>
          </a:custGeom>
          <a:solidFill>
            <a:schemeClr val="tx2"/>
          </a:solidFill>
        </p:spPr>
        <p:txBody>
          <a:bodyPr wrap="square" lIns="360000" tIns="360000" rIns="144000" bIns="360000">
            <a:noAutofit/>
          </a:bodyPr>
          <a:lstStyle>
            <a:lvl1pPr>
              <a:defRPr sz="2500" cap="all" baseline="0">
                <a:solidFill>
                  <a:schemeClr val="bg1"/>
                </a:solidFill>
              </a:defRPr>
            </a:lvl1pPr>
            <a:lvl2pPr marL="0" indent="0">
              <a:buNone/>
              <a:defRPr sz="1600">
                <a:solidFill>
                  <a:schemeClr val="bg1"/>
                </a:solidFill>
              </a:defRPr>
            </a:lvl2pPr>
          </a:lstStyle>
          <a:p>
            <a:pPr lvl="0"/>
            <a:r>
              <a:rPr lang="en-US"/>
              <a:t>Click to edit Master text styles</a:t>
            </a:r>
          </a:p>
        </p:txBody>
      </p:sp>
      <p:sp>
        <p:nvSpPr>
          <p:cNvPr id="3" name="Textplatzhalter 2">
            <a:extLst>
              <a:ext uri="{FF2B5EF4-FFF2-40B4-BE49-F238E27FC236}">
                <a16:creationId xmlns:a16="http://schemas.microsoft.com/office/drawing/2014/main" id="{ED68F79D-CB6A-4403-9205-FF4BE5DB4D98}"/>
              </a:ext>
            </a:extLst>
          </p:cNvPr>
          <p:cNvSpPr>
            <a:spLocks noGrp="1"/>
          </p:cNvSpPr>
          <p:nvPr>
            <p:ph type="body" sz="quarter" idx="17" hasCustomPrompt="1"/>
          </p:nvPr>
        </p:nvSpPr>
        <p:spPr>
          <a:xfrm>
            <a:off x="5129048" y="1854748"/>
            <a:ext cx="3531476" cy="3090041"/>
          </a:xfrm>
          <a:solidFill>
            <a:schemeClr val="tx2">
              <a:alpha val="50000"/>
            </a:schemeClr>
          </a:solidFill>
        </p:spPr>
        <p:txBody>
          <a:bodyPr lIns="0" tIns="0" rIns="0" bIns="432000" anchor="b"/>
          <a:lstStyle>
            <a:lvl1pPr marL="0" algn="ctr">
              <a:defRPr sz="18500">
                <a:solidFill>
                  <a:schemeClr val="bg1"/>
                </a:solidFill>
              </a:defRPr>
            </a:lvl1pPr>
          </a:lstStyle>
          <a:p>
            <a:pPr lvl="0"/>
            <a:r>
              <a:rPr lang="de-DE" dirty="0"/>
              <a:t>01</a:t>
            </a:r>
          </a:p>
        </p:txBody>
      </p:sp>
    </p:spTree>
    <p:extLst>
      <p:ext uri="{BB962C8B-B14F-4D97-AF65-F5344CB8AC3E}">
        <p14:creationId xmlns:p14="http://schemas.microsoft.com/office/powerpoint/2010/main" val="31477505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1">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F3A21B8E-DB9A-4C1E-A79D-3A75A7C68328}"/>
              </a:ext>
            </a:extLst>
          </p:cNvPr>
          <p:cNvSpPr>
            <a:spLocks noGrp="1"/>
          </p:cNvSpPr>
          <p:nvPr>
            <p:ph type="pic" sz="quarter" idx="12"/>
          </p:nvPr>
        </p:nvSpPr>
        <p:spPr>
          <a:xfrm>
            <a:off x="6038850" y="765175"/>
            <a:ext cx="5561013" cy="5324475"/>
          </a:xfrm>
          <a:custGeom>
            <a:avLst/>
            <a:gdLst>
              <a:gd name="connsiteX0" fmla="*/ 1513682 w 5561013"/>
              <a:gd name="connsiteY0" fmla="*/ 758515 h 5324475"/>
              <a:gd name="connsiteX1" fmla="*/ 1056580 w 5561013"/>
              <a:gd name="connsiteY1" fmla="*/ 2662238 h 5324475"/>
              <a:gd name="connsiteX2" fmla="*/ 1513682 w 5561013"/>
              <a:gd name="connsiteY2" fmla="*/ 4565961 h 5324475"/>
              <a:gd name="connsiteX3" fmla="*/ 1970784 w 5561013"/>
              <a:gd name="connsiteY3" fmla="*/ 2662238 h 5324475"/>
              <a:gd name="connsiteX4" fmla="*/ 1513682 w 5561013"/>
              <a:gd name="connsiteY4" fmla="*/ 758515 h 5324475"/>
              <a:gd name="connsiteX5" fmla="*/ 4556698 w 5561013"/>
              <a:gd name="connsiteY5" fmla="*/ 66675 h 5324475"/>
              <a:gd name="connsiteX6" fmla="*/ 5561013 w 5561013"/>
              <a:gd name="connsiteY6" fmla="*/ 66675 h 5324475"/>
              <a:gd name="connsiteX7" fmla="*/ 5561013 w 5561013"/>
              <a:gd name="connsiteY7" fmla="*/ 5257800 h 5324475"/>
              <a:gd name="connsiteX8" fmla="*/ 4429285 w 5561013"/>
              <a:gd name="connsiteY8" fmla="*/ 5257800 h 5324475"/>
              <a:gd name="connsiteX9" fmla="*/ 4429285 w 5561013"/>
              <a:gd name="connsiteY9" fmla="*/ 1264055 h 5324475"/>
              <a:gd name="connsiteX10" fmla="*/ 3544888 w 5561013"/>
              <a:gd name="connsiteY10" fmla="*/ 1844152 h 5324475"/>
              <a:gd name="connsiteX11" fmla="*/ 3544888 w 5561013"/>
              <a:gd name="connsiteY11" fmla="*/ 869886 h 5324475"/>
              <a:gd name="connsiteX12" fmla="*/ 4556698 w 5561013"/>
              <a:gd name="connsiteY12" fmla="*/ 66675 h 5324475"/>
              <a:gd name="connsiteX13" fmla="*/ 1513682 w 5561013"/>
              <a:gd name="connsiteY13" fmla="*/ 0 h 5324475"/>
              <a:gd name="connsiteX14" fmla="*/ 3027363 w 5561013"/>
              <a:gd name="connsiteY14" fmla="*/ 2647365 h 5324475"/>
              <a:gd name="connsiteX15" fmla="*/ 1513682 w 5561013"/>
              <a:gd name="connsiteY15" fmla="*/ 5324475 h 5324475"/>
              <a:gd name="connsiteX16" fmla="*/ 0 w 5561013"/>
              <a:gd name="connsiteY16" fmla="*/ 2647365 h 5324475"/>
              <a:gd name="connsiteX17" fmla="*/ 1513682 w 5561013"/>
              <a:gd name="connsiteY1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1013"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556698" y="66675"/>
                </a:moveTo>
                <a:cubicBezTo>
                  <a:pt x="5561013" y="66675"/>
                  <a:pt x="5561013" y="66675"/>
                  <a:pt x="5561013" y="66675"/>
                </a:cubicBezTo>
                <a:cubicBezTo>
                  <a:pt x="5561013" y="5257800"/>
                  <a:pt x="5561013" y="5257800"/>
                  <a:pt x="5561013" y="5257800"/>
                </a:cubicBezTo>
                <a:cubicBezTo>
                  <a:pt x="4429285" y="5257800"/>
                  <a:pt x="4429285" y="5257800"/>
                  <a:pt x="4429285" y="5257800"/>
                </a:cubicBezTo>
                <a:cubicBezTo>
                  <a:pt x="4429285" y="1264055"/>
                  <a:pt x="4429285" y="1264055"/>
                  <a:pt x="4429285" y="1264055"/>
                </a:cubicBezTo>
                <a:cubicBezTo>
                  <a:pt x="4159469" y="1487169"/>
                  <a:pt x="3852178" y="1680535"/>
                  <a:pt x="3544888" y="1844152"/>
                </a:cubicBezTo>
                <a:lnTo>
                  <a:pt x="3544888" y="869886"/>
                </a:lnTo>
                <a:cubicBezTo>
                  <a:pt x="3919632" y="661647"/>
                  <a:pt x="4286882" y="416221"/>
                  <a:pt x="4556698" y="66675"/>
                </a:cubicBez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en-US"/>
              <a:t>Click to 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599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555087"/>
            <a:ext cx="3701122" cy="1501200"/>
          </a:xfrm>
        </p:spPr>
        <p:txBody>
          <a:bodyPr>
            <a:noAutofit/>
          </a:bodyPr>
          <a:lstStyle>
            <a:lvl1pPr>
              <a:spcBef>
                <a:spcPts val="600"/>
              </a:spcBef>
              <a:defRPr sz="12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en-US"/>
              <a:t>Click icon to add picture</a:t>
            </a:r>
            <a:endParaRPr lang="de-DE" dirty="0"/>
          </a:p>
        </p:txBody>
      </p:sp>
      <p:sp>
        <p:nvSpPr>
          <p:cNvPr id="7" name="Freihandform: Form 6">
            <a:extLst>
              <a:ext uri="{FF2B5EF4-FFF2-40B4-BE49-F238E27FC236}">
                <a16:creationId xmlns:a16="http://schemas.microsoft.com/office/drawing/2014/main" id="{D4E56867-90E5-495D-A049-FF9011ED98AE}"/>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18682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2">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Bildplatzhalter 15">
            <a:extLst>
              <a:ext uri="{FF2B5EF4-FFF2-40B4-BE49-F238E27FC236}">
                <a16:creationId xmlns:a16="http://schemas.microsoft.com/office/drawing/2014/main" id="{6FCFBDDB-1C1B-4C6C-B5A9-DF9D9A50502D}"/>
              </a:ext>
            </a:extLst>
          </p:cNvPr>
          <p:cNvSpPr>
            <a:spLocks noGrp="1"/>
          </p:cNvSpPr>
          <p:nvPr>
            <p:ph type="pic" sz="quarter" idx="12"/>
          </p:nvPr>
        </p:nvSpPr>
        <p:spPr>
          <a:xfrm>
            <a:off x="5230812" y="765175"/>
            <a:ext cx="6369050" cy="5324475"/>
          </a:xfrm>
          <a:custGeom>
            <a:avLst/>
            <a:gdLst>
              <a:gd name="connsiteX0" fmla="*/ 1513681 w 6369050"/>
              <a:gd name="connsiteY0" fmla="*/ 758515 h 5324475"/>
              <a:gd name="connsiteX1" fmla="*/ 1056579 w 6369050"/>
              <a:gd name="connsiteY1" fmla="*/ 2662238 h 5324475"/>
              <a:gd name="connsiteX2" fmla="*/ 1513681 w 6369050"/>
              <a:gd name="connsiteY2" fmla="*/ 4565961 h 5324475"/>
              <a:gd name="connsiteX3" fmla="*/ 1970783 w 6369050"/>
              <a:gd name="connsiteY3" fmla="*/ 2662238 h 5324475"/>
              <a:gd name="connsiteX4" fmla="*/ 1513681 w 6369050"/>
              <a:gd name="connsiteY4" fmla="*/ 758515 h 5324475"/>
              <a:gd name="connsiteX5" fmla="*/ 4788092 w 6369050"/>
              <a:gd name="connsiteY5" fmla="*/ 0 h 5324475"/>
              <a:gd name="connsiteX6" fmla="*/ 6316601 w 6369050"/>
              <a:gd name="connsiteY6" fmla="*/ 1338620 h 5324475"/>
              <a:gd name="connsiteX7" fmla="*/ 4375994 w 6369050"/>
              <a:gd name="connsiteY7" fmla="*/ 4454629 h 5324475"/>
              <a:gd name="connsiteX8" fmla="*/ 6369050 w 6369050"/>
              <a:gd name="connsiteY8" fmla="*/ 4454629 h 5324475"/>
              <a:gd name="connsiteX9" fmla="*/ 6369050 w 6369050"/>
              <a:gd name="connsiteY9" fmla="*/ 5257800 h 5324475"/>
              <a:gd name="connsiteX10" fmla="*/ 3267075 w 6369050"/>
              <a:gd name="connsiteY10" fmla="*/ 5257800 h 5324475"/>
              <a:gd name="connsiteX11" fmla="*/ 3267075 w 6369050"/>
              <a:gd name="connsiteY11" fmla="*/ 4343077 h 5324475"/>
              <a:gd name="connsiteX12" fmla="*/ 5260131 w 6369050"/>
              <a:gd name="connsiteY12" fmla="*/ 1264252 h 5324475"/>
              <a:gd name="connsiteX13" fmla="*/ 4863019 w 6369050"/>
              <a:gd name="connsiteY13" fmla="*/ 758551 h 5324475"/>
              <a:gd name="connsiteX14" fmla="*/ 4405964 w 6369050"/>
              <a:gd name="connsiteY14" fmla="*/ 1502229 h 5324475"/>
              <a:gd name="connsiteX15" fmla="*/ 3349495 w 6369050"/>
              <a:gd name="connsiteY15" fmla="*/ 1502229 h 5324475"/>
              <a:gd name="connsiteX16" fmla="*/ 4788092 w 6369050"/>
              <a:gd name="connsiteY16" fmla="*/ 0 h 5324475"/>
              <a:gd name="connsiteX17" fmla="*/ 1513681 w 6369050"/>
              <a:gd name="connsiteY17" fmla="*/ 0 h 5324475"/>
              <a:gd name="connsiteX18" fmla="*/ 3027363 w 6369050"/>
              <a:gd name="connsiteY18" fmla="*/ 2647365 h 5324475"/>
              <a:gd name="connsiteX19" fmla="*/ 1513681 w 6369050"/>
              <a:gd name="connsiteY19" fmla="*/ 5324475 h 5324475"/>
              <a:gd name="connsiteX20" fmla="*/ 0 w 6369050"/>
              <a:gd name="connsiteY20" fmla="*/ 2647365 h 5324475"/>
              <a:gd name="connsiteX21" fmla="*/ 1513681 w 6369050"/>
              <a:gd name="connsiteY21"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9050" h="5324475">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90" y="758515"/>
                  <a:pt x="1513681" y="758515"/>
                </a:cubicBezTo>
                <a:close/>
                <a:moveTo>
                  <a:pt x="4788092" y="0"/>
                </a:moveTo>
                <a:cubicBezTo>
                  <a:pt x="5694707" y="0"/>
                  <a:pt x="6316601" y="364402"/>
                  <a:pt x="6316601" y="1338620"/>
                </a:cubicBezTo>
                <a:cubicBezTo>
                  <a:pt x="6316601" y="2506193"/>
                  <a:pt x="4945438" y="3829939"/>
                  <a:pt x="4375994" y="4454629"/>
                </a:cubicBezTo>
                <a:cubicBezTo>
                  <a:pt x="6369050" y="4454629"/>
                  <a:pt x="6369050" y="4454629"/>
                  <a:pt x="6369050" y="4454629"/>
                </a:cubicBezTo>
                <a:cubicBezTo>
                  <a:pt x="6369050" y="5257800"/>
                  <a:pt x="6369050" y="5257800"/>
                  <a:pt x="6369050" y="5257800"/>
                </a:cubicBezTo>
                <a:lnTo>
                  <a:pt x="3267075" y="5257800"/>
                </a:lnTo>
                <a:cubicBezTo>
                  <a:pt x="3267075" y="4343077"/>
                  <a:pt x="3267075" y="4343077"/>
                  <a:pt x="3267075" y="4343077"/>
                </a:cubicBezTo>
                <a:cubicBezTo>
                  <a:pt x="4915467" y="2164102"/>
                  <a:pt x="5260131" y="1911251"/>
                  <a:pt x="5260131" y="1264252"/>
                </a:cubicBezTo>
                <a:cubicBezTo>
                  <a:pt x="5260131" y="1003965"/>
                  <a:pt x="5162726" y="758551"/>
                  <a:pt x="4863019" y="758551"/>
                </a:cubicBezTo>
                <a:cubicBezTo>
                  <a:pt x="4428443" y="758551"/>
                  <a:pt x="4405964" y="1167574"/>
                  <a:pt x="4405964" y="1502229"/>
                </a:cubicBezTo>
                <a:cubicBezTo>
                  <a:pt x="3349495" y="1502229"/>
                  <a:pt x="3349495" y="1502229"/>
                  <a:pt x="3349495" y="1502229"/>
                </a:cubicBezTo>
                <a:cubicBezTo>
                  <a:pt x="3274568" y="535448"/>
                  <a:pt x="3821534" y="0"/>
                  <a:pt x="4788092" y="0"/>
                </a:cubicBezTo>
                <a:close/>
                <a:moveTo>
                  <a:pt x="1513681" y="0"/>
                </a:moveTo>
                <a:cubicBezTo>
                  <a:pt x="2802559" y="0"/>
                  <a:pt x="3027363" y="661841"/>
                  <a:pt x="3027363" y="2647365"/>
                </a:cubicBezTo>
                <a:cubicBezTo>
                  <a:pt x="3027363" y="4275940"/>
                  <a:pt x="2922454"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en-US"/>
              <a:t>Click to 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407884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3">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Bildplatzhalter 19">
            <a:extLst>
              <a:ext uri="{FF2B5EF4-FFF2-40B4-BE49-F238E27FC236}">
                <a16:creationId xmlns:a16="http://schemas.microsoft.com/office/drawing/2014/main" id="{4A7BACB7-0FFC-41F1-9652-1A1D53E18842}"/>
              </a:ext>
            </a:extLst>
          </p:cNvPr>
          <p:cNvSpPr>
            <a:spLocks noGrp="1"/>
          </p:cNvSpPr>
          <p:nvPr>
            <p:ph type="pic" sz="quarter" idx="12"/>
          </p:nvPr>
        </p:nvSpPr>
        <p:spPr>
          <a:xfrm>
            <a:off x="5465736" y="766763"/>
            <a:ext cx="6340475" cy="5324475"/>
          </a:xfrm>
          <a:custGeom>
            <a:avLst/>
            <a:gdLst>
              <a:gd name="connsiteX0" fmla="*/ 1513682 w 6340475"/>
              <a:gd name="connsiteY0" fmla="*/ 758515 h 5324475"/>
              <a:gd name="connsiteX1" fmla="*/ 1056580 w 6340475"/>
              <a:gd name="connsiteY1" fmla="*/ 2662238 h 5324475"/>
              <a:gd name="connsiteX2" fmla="*/ 1513682 w 6340475"/>
              <a:gd name="connsiteY2" fmla="*/ 4565961 h 5324475"/>
              <a:gd name="connsiteX3" fmla="*/ 1970784 w 6340475"/>
              <a:gd name="connsiteY3" fmla="*/ 2662238 h 5324475"/>
              <a:gd name="connsiteX4" fmla="*/ 1513682 w 6340475"/>
              <a:gd name="connsiteY4" fmla="*/ 758515 h 5324475"/>
              <a:gd name="connsiteX5" fmla="*/ 4826263 w 6340475"/>
              <a:gd name="connsiteY5" fmla="*/ 0 h 5324475"/>
              <a:gd name="connsiteX6" fmla="*/ 6258018 w 6340475"/>
              <a:gd name="connsiteY6" fmla="*/ 1383174 h 5324475"/>
              <a:gd name="connsiteX7" fmla="*/ 5545889 w 6340475"/>
              <a:gd name="connsiteY7" fmla="*/ 2535819 h 5324475"/>
              <a:gd name="connsiteX8" fmla="*/ 5545889 w 6340475"/>
              <a:gd name="connsiteY8" fmla="*/ 2550691 h 5324475"/>
              <a:gd name="connsiteX9" fmla="*/ 6340475 w 6340475"/>
              <a:gd name="connsiteY9" fmla="*/ 3814882 h 5324475"/>
              <a:gd name="connsiteX10" fmla="*/ 4706326 w 6340475"/>
              <a:gd name="connsiteY10" fmla="*/ 5324475 h 5324475"/>
              <a:gd name="connsiteX11" fmla="*/ 3267075 w 6340475"/>
              <a:gd name="connsiteY11" fmla="*/ 3852064 h 5324475"/>
              <a:gd name="connsiteX12" fmla="*/ 4324025 w 6340475"/>
              <a:gd name="connsiteY12" fmla="*/ 3852064 h 5324475"/>
              <a:gd name="connsiteX13" fmla="*/ 4766295 w 6340475"/>
              <a:gd name="connsiteY13" fmla="*/ 4565961 h 5324475"/>
              <a:gd name="connsiteX14" fmla="*/ 5283525 w 6340475"/>
              <a:gd name="connsiteY14" fmla="*/ 3762827 h 5324475"/>
              <a:gd name="connsiteX15" fmla="*/ 4301536 w 6340475"/>
              <a:gd name="connsiteY15" fmla="*/ 2967131 h 5324475"/>
              <a:gd name="connsiteX16" fmla="*/ 4301536 w 6340475"/>
              <a:gd name="connsiteY16" fmla="*/ 2141688 h 5324475"/>
              <a:gd name="connsiteX17" fmla="*/ 5201068 w 6340475"/>
              <a:gd name="connsiteY17" fmla="*/ 1375737 h 5324475"/>
              <a:gd name="connsiteX18" fmla="*/ 4796279 w 6340475"/>
              <a:gd name="connsiteY18" fmla="*/ 758515 h 5324475"/>
              <a:gd name="connsiteX19" fmla="*/ 4383993 w 6340475"/>
              <a:gd name="connsiteY19" fmla="*/ 1360865 h 5324475"/>
              <a:gd name="connsiteX20" fmla="*/ 3327044 w 6340475"/>
              <a:gd name="connsiteY20" fmla="*/ 1360865 h 5324475"/>
              <a:gd name="connsiteX21" fmla="*/ 3686856 w 6340475"/>
              <a:gd name="connsiteY21" fmla="*/ 275148 h 5324475"/>
              <a:gd name="connsiteX22" fmla="*/ 4826263 w 6340475"/>
              <a:gd name="connsiteY22" fmla="*/ 0 h 5324475"/>
              <a:gd name="connsiteX23" fmla="*/ 1513682 w 6340475"/>
              <a:gd name="connsiteY23" fmla="*/ 0 h 5324475"/>
              <a:gd name="connsiteX24" fmla="*/ 3027363 w 6340475"/>
              <a:gd name="connsiteY24" fmla="*/ 2647365 h 5324475"/>
              <a:gd name="connsiteX25" fmla="*/ 1513682 w 6340475"/>
              <a:gd name="connsiteY25" fmla="*/ 5324475 h 5324475"/>
              <a:gd name="connsiteX26" fmla="*/ 0 w 6340475"/>
              <a:gd name="connsiteY26" fmla="*/ 2647365 h 5324475"/>
              <a:gd name="connsiteX27" fmla="*/ 1513682 w 6340475"/>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4047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26263" y="0"/>
                </a:moveTo>
                <a:cubicBezTo>
                  <a:pt x="5800756" y="0"/>
                  <a:pt x="6258018" y="394130"/>
                  <a:pt x="6258018" y="1383174"/>
                </a:cubicBezTo>
                <a:cubicBezTo>
                  <a:pt x="6258018" y="1873977"/>
                  <a:pt x="6115592" y="2454018"/>
                  <a:pt x="5545889" y="2535819"/>
                </a:cubicBezTo>
                <a:cubicBezTo>
                  <a:pt x="5545889" y="2550691"/>
                  <a:pt x="5545889" y="2550691"/>
                  <a:pt x="5545889" y="2550691"/>
                </a:cubicBezTo>
                <a:cubicBezTo>
                  <a:pt x="6228033" y="2677110"/>
                  <a:pt x="6340475" y="3212533"/>
                  <a:pt x="6340475" y="3814882"/>
                </a:cubicBezTo>
                <a:cubicBezTo>
                  <a:pt x="6340475" y="4885727"/>
                  <a:pt x="5763275" y="5324475"/>
                  <a:pt x="4706326" y="5324475"/>
                </a:cubicBezTo>
                <a:cubicBezTo>
                  <a:pt x="3671864" y="5324475"/>
                  <a:pt x="3267075" y="4960091"/>
                  <a:pt x="3267075" y="3852064"/>
                </a:cubicBezTo>
                <a:cubicBezTo>
                  <a:pt x="4324025" y="3852064"/>
                  <a:pt x="4324025" y="3852064"/>
                  <a:pt x="4324025" y="3852064"/>
                </a:cubicBezTo>
                <a:cubicBezTo>
                  <a:pt x="4324025" y="4194140"/>
                  <a:pt x="4309033" y="4565961"/>
                  <a:pt x="4766295" y="4565961"/>
                </a:cubicBezTo>
                <a:cubicBezTo>
                  <a:pt x="5246045" y="4565961"/>
                  <a:pt x="5283525" y="4127212"/>
                  <a:pt x="5283525" y="3762827"/>
                </a:cubicBezTo>
                <a:cubicBezTo>
                  <a:pt x="5283525" y="3011749"/>
                  <a:pt x="5036154" y="2967131"/>
                  <a:pt x="4301536" y="2967131"/>
                </a:cubicBezTo>
                <a:cubicBezTo>
                  <a:pt x="4301536" y="2141688"/>
                  <a:pt x="4301536" y="2141688"/>
                  <a:pt x="4301536" y="2141688"/>
                </a:cubicBezTo>
                <a:cubicBezTo>
                  <a:pt x="4991177" y="2171434"/>
                  <a:pt x="5201068" y="2097070"/>
                  <a:pt x="5201068" y="1375737"/>
                </a:cubicBezTo>
                <a:cubicBezTo>
                  <a:pt x="5201068" y="1093153"/>
                  <a:pt x="5156092" y="758515"/>
                  <a:pt x="4796279" y="758515"/>
                </a:cubicBezTo>
                <a:cubicBezTo>
                  <a:pt x="4413978" y="758515"/>
                  <a:pt x="4383993" y="1063408"/>
                  <a:pt x="4383993" y="1360865"/>
                </a:cubicBezTo>
                <a:lnTo>
                  <a:pt x="3327044" y="1360865"/>
                </a:lnTo>
                <a:cubicBezTo>
                  <a:pt x="3327044" y="825443"/>
                  <a:pt x="3446981" y="483367"/>
                  <a:pt x="3686856" y="275148"/>
                </a:cubicBezTo>
                <a:cubicBezTo>
                  <a:pt x="3926732" y="74364"/>
                  <a:pt x="4301536" y="0"/>
                  <a:pt x="4826263"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chor="t">
            <a:noAutofit/>
          </a:bodyPr>
          <a:lstStyle>
            <a:lvl1pPr algn="l">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en-US"/>
              <a:t>Click to 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52790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4">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en-US"/>
              <a:t>Click to 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utoShape 8">
            <a:extLst>
              <a:ext uri="{FF2B5EF4-FFF2-40B4-BE49-F238E27FC236}">
                <a16:creationId xmlns:a16="http://schemas.microsoft.com/office/drawing/2014/main" id="{CC3A3E53-F4B8-4831-8E8A-2BCF39C93BFC}"/>
              </a:ext>
            </a:extLst>
          </p:cNvPr>
          <p:cNvSpPr>
            <a:spLocks noChangeAspect="1" noChangeArrowheads="1" noTextEdit="1"/>
          </p:cNvSpPr>
          <p:nvPr userDrawn="1"/>
        </p:nvSpPr>
        <p:spPr bwMode="auto">
          <a:xfrm>
            <a:off x="5465763" y="768350"/>
            <a:ext cx="6396037"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7686F10E-6BEB-4F49-9079-2FC10BB83F95}"/>
              </a:ext>
            </a:extLst>
          </p:cNvPr>
          <p:cNvSpPr>
            <a:spLocks noGrp="1"/>
          </p:cNvSpPr>
          <p:nvPr>
            <p:ph type="pic" sz="quarter" idx="12"/>
          </p:nvPr>
        </p:nvSpPr>
        <p:spPr>
          <a:xfrm>
            <a:off x="5462589" y="765175"/>
            <a:ext cx="6402387" cy="5324475"/>
          </a:xfrm>
          <a:custGeom>
            <a:avLst/>
            <a:gdLst>
              <a:gd name="connsiteX0" fmla="*/ 5102190 w 6402387"/>
              <a:gd name="connsiteY0" fmla="*/ 798690 h 5324475"/>
              <a:gd name="connsiteX1" fmla="*/ 4150460 w 6402387"/>
              <a:gd name="connsiteY1" fmla="*/ 3267821 h 5324475"/>
              <a:gd name="connsiteX2" fmla="*/ 4648806 w 6402387"/>
              <a:gd name="connsiteY2" fmla="*/ 3267821 h 5324475"/>
              <a:gd name="connsiteX3" fmla="*/ 5049732 w 6402387"/>
              <a:gd name="connsiteY3" fmla="*/ 3267821 h 5324475"/>
              <a:gd name="connsiteX4" fmla="*/ 5117177 w 6402387"/>
              <a:gd name="connsiteY4" fmla="*/ 798690 h 5324475"/>
              <a:gd name="connsiteX5" fmla="*/ 5102190 w 6402387"/>
              <a:gd name="connsiteY5" fmla="*/ 798690 h 5324475"/>
              <a:gd name="connsiteX6" fmla="*/ 1513681 w 6402387"/>
              <a:gd name="connsiteY6" fmla="*/ 758515 h 5324475"/>
              <a:gd name="connsiteX7" fmla="*/ 1056579 w 6402387"/>
              <a:gd name="connsiteY7" fmla="*/ 2662238 h 5324475"/>
              <a:gd name="connsiteX8" fmla="*/ 1513681 w 6402387"/>
              <a:gd name="connsiteY8" fmla="*/ 4565961 h 5324475"/>
              <a:gd name="connsiteX9" fmla="*/ 1970783 w 6402387"/>
              <a:gd name="connsiteY9" fmla="*/ 2662238 h 5324475"/>
              <a:gd name="connsiteX10" fmla="*/ 1513681 w 6402387"/>
              <a:gd name="connsiteY10" fmla="*/ 758515 h 5324475"/>
              <a:gd name="connsiteX11" fmla="*/ 4607590 w 6402387"/>
              <a:gd name="connsiteY11" fmla="*/ 69850 h 5324475"/>
              <a:gd name="connsiteX12" fmla="*/ 5997714 w 6402387"/>
              <a:gd name="connsiteY12" fmla="*/ 69850 h 5324475"/>
              <a:gd name="connsiteX13" fmla="*/ 5997714 w 6402387"/>
              <a:gd name="connsiteY13" fmla="*/ 3267821 h 5324475"/>
              <a:gd name="connsiteX14" fmla="*/ 6402387 w 6402387"/>
              <a:gd name="connsiteY14" fmla="*/ 3267821 h 5324475"/>
              <a:gd name="connsiteX15" fmla="*/ 6402387 w 6402387"/>
              <a:gd name="connsiteY15" fmla="*/ 4071032 h 5324475"/>
              <a:gd name="connsiteX16" fmla="*/ 5997714 w 6402387"/>
              <a:gd name="connsiteY16" fmla="*/ 4071032 h 5324475"/>
              <a:gd name="connsiteX17" fmla="*/ 5997714 w 6402387"/>
              <a:gd name="connsiteY17" fmla="*/ 5260975 h 5324475"/>
              <a:gd name="connsiteX18" fmla="*/ 4963552 w 6402387"/>
              <a:gd name="connsiteY18" fmla="*/ 5260975 h 5324475"/>
              <a:gd name="connsiteX19" fmla="*/ 4963552 w 6402387"/>
              <a:gd name="connsiteY19" fmla="*/ 4071032 h 5324475"/>
              <a:gd name="connsiteX20" fmla="*/ 4648806 w 6402387"/>
              <a:gd name="connsiteY20" fmla="*/ 4071032 h 5324475"/>
              <a:gd name="connsiteX21" fmla="*/ 3344862 w 6402387"/>
              <a:gd name="connsiteY21" fmla="*/ 4071032 h 5324475"/>
              <a:gd name="connsiteX22" fmla="*/ 3344862 w 6402387"/>
              <a:gd name="connsiteY22" fmla="*/ 3026114 h 5324475"/>
              <a:gd name="connsiteX23" fmla="*/ 4607590 w 6402387"/>
              <a:gd name="connsiteY23" fmla="*/ 69850 h 5324475"/>
              <a:gd name="connsiteX24" fmla="*/ 1513681 w 6402387"/>
              <a:gd name="connsiteY24" fmla="*/ 0 h 5324475"/>
              <a:gd name="connsiteX25" fmla="*/ 3027362 w 6402387"/>
              <a:gd name="connsiteY25" fmla="*/ 2647365 h 5324475"/>
              <a:gd name="connsiteX26" fmla="*/ 1513681 w 6402387"/>
              <a:gd name="connsiteY26" fmla="*/ 5324475 h 5324475"/>
              <a:gd name="connsiteX27" fmla="*/ 0 w 6402387"/>
              <a:gd name="connsiteY27" fmla="*/ 2647365 h 5324475"/>
              <a:gd name="connsiteX28" fmla="*/ 1513681 w 6402387"/>
              <a:gd name="connsiteY28"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2387" h="5324475">
                <a:moveTo>
                  <a:pt x="5102190" y="798690"/>
                </a:moveTo>
                <a:cubicBezTo>
                  <a:pt x="5102190" y="798690"/>
                  <a:pt x="5102190" y="798690"/>
                  <a:pt x="4150460" y="3267821"/>
                </a:cubicBezTo>
                <a:cubicBezTo>
                  <a:pt x="4150460" y="3267821"/>
                  <a:pt x="4150460" y="3267821"/>
                  <a:pt x="4648806" y="3267821"/>
                </a:cubicBezTo>
                <a:cubicBezTo>
                  <a:pt x="4648806" y="3267821"/>
                  <a:pt x="4648806" y="3267821"/>
                  <a:pt x="5049732" y="3267821"/>
                </a:cubicBezTo>
                <a:cubicBezTo>
                  <a:pt x="5049732" y="3267821"/>
                  <a:pt x="5049732" y="3267821"/>
                  <a:pt x="5117177" y="798690"/>
                </a:cubicBezTo>
                <a:cubicBezTo>
                  <a:pt x="5117177" y="798690"/>
                  <a:pt x="5117177" y="798690"/>
                  <a:pt x="5102190" y="798690"/>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607590" y="69850"/>
                </a:moveTo>
                <a:cubicBezTo>
                  <a:pt x="4607590" y="69850"/>
                  <a:pt x="4607590" y="69850"/>
                  <a:pt x="5997714" y="69850"/>
                </a:cubicBezTo>
                <a:cubicBezTo>
                  <a:pt x="5997714" y="69850"/>
                  <a:pt x="5997714" y="69850"/>
                  <a:pt x="5997714" y="3267821"/>
                </a:cubicBezTo>
                <a:lnTo>
                  <a:pt x="6402387" y="3267821"/>
                </a:lnTo>
                <a:cubicBezTo>
                  <a:pt x="6402387" y="3267821"/>
                  <a:pt x="6402387" y="3267821"/>
                  <a:pt x="6402387" y="4071032"/>
                </a:cubicBezTo>
                <a:cubicBezTo>
                  <a:pt x="6402387" y="4071032"/>
                  <a:pt x="6402387" y="4071032"/>
                  <a:pt x="5997714" y="4071032"/>
                </a:cubicBezTo>
                <a:cubicBezTo>
                  <a:pt x="5997714" y="4071032"/>
                  <a:pt x="5997714" y="4071032"/>
                  <a:pt x="5997714" y="5260975"/>
                </a:cubicBezTo>
                <a:cubicBezTo>
                  <a:pt x="5997714" y="5260975"/>
                  <a:pt x="5997714" y="5260975"/>
                  <a:pt x="4963552" y="5260975"/>
                </a:cubicBezTo>
                <a:cubicBezTo>
                  <a:pt x="4963552" y="5260975"/>
                  <a:pt x="4963552" y="5260975"/>
                  <a:pt x="4963552" y="4071032"/>
                </a:cubicBezTo>
                <a:cubicBezTo>
                  <a:pt x="4963552" y="4071032"/>
                  <a:pt x="4963552" y="4071032"/>
                  <a:pt x="4648806" y="4071032"/>
                </a:cubicBezTo>
                <a:cubicBezTo>
                  <a:pt x="4648806" y="4071032"/>
                  <a:pt x="4648806" y="4071032"/>
                  <a:pt x="3344862" y="4071032"/>
                </a:cubicBezTo>
                <a:cubicBezTo>
                  <a:pt x="3344862" y="4071032"/>
                  <a:pt x="3344862" y="4071032"/>
                  <a:pt x="3344862" y="3026114"/>
                </a:cubicBezTo>
                <a:cubicBezTo>
                  <a:pt x="4603843" y="88443"/>
                  <a:pt x="4600096" y="69850"/>
                  <a:pt x="4607590" y="69850"/>
                </a:cubicBezTo>
                <a:close/>
                <a:moveTo>
                  <a:pt x="1513681" y="0"/>
                </a:moveTo>
                <a:cubicBezTo>
                  <a:pt x="2802558" y="0"/>
                  <a:pt x="3027362" y="661841"/>
                  <a:pt x="3027362" y="2647365"/>
                </a:cubicBezTo>
                <a:cubicBezTo>
                  <a:pt x="3027362" y="4275940"/>
                  <a:pt x="2922454"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2548286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5">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Bildplatzhalter 16">
            <a:extLst>
              <a:ext uri="{FF2B5EF4-FFF2-40B4-BE49-F238E27FC236}">
                <a16:creationId xmlns:a16="http://schemas.microsoft.com/office/drawing/2014/main" id="{0B12AE07-BDEA-42C6-960C-BEF6558549C5}"/>
              </a:ext>
            </a:extLst>
          </p:cNvPr>
          <p:cNvSpPr>
            <a:spLocks noGrp="1"/>
          </p:cNvSpPr>
          <p:nvPr>
            <p:ph type="pic" sz="quarter" idx="12"/>
          </p:nvPr>
        </p:nvSpPr>
        <p:spPr>
          <a:xfrm>
            <a:off x="5459414" y="765176"/>
            <a:ext cx="6376987" cy="5324475"/>
          </a:xfrm>
          <a:custGeom>
            <a:avLst/>
            <a:gdLst>
              <a:gd name="connsiteX0" fmla="*/ 1513681 w 6376987"/>
              <a:gd name="connsiteY0" fmla="*/ 758515 h 5324475"/>
              <a:gd name="connsiteX1" fmla="*/ 1056579 w 6376987"/>
              <a:gd name="connsiteY1" fmla="*/ 2662238 h 5324475"/>
              <a:gd name="connsiteX2" fmla="*/ 1513681 w 6376987"/>
              <a:gd name="connsiteY2" fmla="*/ 4565961 h 5324475"/>
              <a:gd name="connsiteX3" fmla="*/ 1970783 w 6376987"/>
              <a:gd name="connsiteY3" fmla="*/ 2662238 h 5324475"/>
              <a:gd name="connsiteX4" fmla="*/ 1513681 w 6376987"/>
              <a:gd name="connsiteY4" fmla="*/ 758515 h 5324475"/>
              <a:gd name="connsiteX5" fmla="*/ 3453855 w 6376987"/>
              <a:gd name="connsiteY5" fmla="*/ 66675 h 5324475"/>
              <a:gd name="connsiteX6" fmla="*/ 6189607 w 6376987"/>
              <a:gd name="connsiteY6" fmla="*/ 66675 h 5324475"/>
              <a:gd name="connsiteX7" fmla="*/ 6189607 w 6376987"/>
              <a:gd name="connsiteY7" fmla="*/ 869847 h 5324475"/>
              <a:gd name="connsiteX8" fmla="*/ 4488194 w 6376987"/>
              <a:gd name="connsiteY8" fmla="*/ 869847 h 5324475"/>
              <a:gd name="connsiteX9" fmla="*/ 4488194 w 6376987"/>
              <a:gd name="connsiteY9" fmla="*/ 2163846 h 5324475"/>
              <a:gd name="connsiteX10" fmla="*/ 4503184 w 6376987"/>
              <a:gd name="connsiteY10" fmla="*/ 2178719 h 5324475"/>
              <a:gd name="connsiteX11" fmla="*/ 5260201 w 6376987"/>
              <a:gd name="connsiteY11" fmla="*/ 1829191 h 5324475"/>
              <a:gd name="connsiteX12" fmla="*/ 6376987 w 6376987"/>
              <a:gd name="connsiteY12" fmla="*/ 3539649 h 5324475"/>
              <a:gd name="connsiteX13" fmla="*/ 4780507 w 6376987"/>
              <a:gd name="connsiteY13" fmla="*/ 5324475 h 5324475"/>
              <a:gd name="connsiteX14" fmla="*/ 3393893 w 6376987"/>
              <a:gd name="connsiteY14" fmla="*/ 4037913 h 5324475"/>
              <a:gd name="connsiteX15" fmla="*/ 4450718 w 6376987"/>
              <a:gd name="connsiteY15" fmla="*/ 4037913 h 5324475"/>
              <a:gd name="connsiteX16" fmla="*/ 4525670 w 6376987"/>
              <a:gd name="connsiteY16" fmla="*/ 4409752 h 5324475"/>
              <a:gd name="connsiteX17" fmla="*/ 4847964 w 6376987"/>
              <a:gd name="connsiteY17" fmla="*/ 4565924 h 5324475"/>
              <a:gd name="connsiteX18" fmla="*/ 5320162 w 6376987"/>
              <a:gd name="connsiteY18" fmla="*/ 3539649 h 5324475"/>
              <a:gd name="connsiteX19" fmla="*/ 4870449 w 6376987"/>
              <a:gd name="connsiteY19" fmla="*/ 2498501 h 5324475"/>
              <a:gd name="connsiteX20" fmla="*/ 4473203 w 6376987"/>
              <a:gd name="connsiteY20" fmla="*/ 3078569 h 5324475"/>
              <a:gd name="connsiteX21" fmla="*/ 3453855 w 6376987"/>
              <a:gd name="connsiteY21" fmla="*/ 3078569 h 5324475"/>
              <a:gd name="connsiteX22" fmla="*/ 3453855 w 6376987"/>
              <a:gd name="connsiteY22" fmla="*/ 66675 h 5324475"/>
              <a:gd name="connsiteX23" fmla="*/ 1513681 w 6376987"/>
              <a:gd name="connsiteY23" fmla="*/ 0 h 5324475"/>
              <a:gd name="connsiteX24" fmla="*/ 3027362 w 6376987"/>
              <a:gd name="connsiteY24" fmla="*/ 2647365 h 5324475"/>
              <a:gd name="connsiteX25" fmla="*/ 1513681 w 6376987"/>
              <a:gd name="connsiteY25" fmla="*/ 5324475 h 5324475"/>
              <a:gd name="connsiteX26" fmla="*/ 0 w 6376987"/>
              <a:gd name="connsiteY26" fmla="*/ 2647365 h 5324475"/>
              <a:gd name="connsiteX27" fmla="*/ 1513681 w 6376987"/>
              <a:gd name="connsiteY27"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6987" h="5324475">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3453855" y="66675"/>
                </a:moveTo>
                <a:cubicBezTo>
                  <a:pt x="6189607" y="66675"/>
                  <a:pt x="6189607" y="66675"/>
                  <a:pt x="6189607" y="66675"/>
                </a:cubicBezTo>
                <a:cubicBezTo>
                  <a:pt x="6189607" y="869847"/>
                  <a:pt x="6189607" y="869847"/>
                  <a:pt x="6189607" y="869847"/>
                </a:cubicBezTo>
                <a:cubicBezTo>
                  <a:pt x="4488194" y="869847"/>
                  <a:pt x="4488194" y="869847"/>
                  <a:pt x="4488194" y="869847"/>
                </a:cubicBezTo>
                <a:lnTo>
                  <a:pt x="4488194" y="2163846"/>
                </a:lnTo>
                <a:cubicBezTo>
                  <a:pt x="4503184" y="2178719"/>
                  <a:pt x="4503184" y="2178719"/>
                  <a:pt x="4503184" y="2178719"/>
                </a:cubicBezTo>
                <a:cubicBezTo>
                  <a:pt x="4668079" y="1933306"/>
                  <a:pt x="4952897" y="1829191"/>
                  <a:pt x="5260201" y="1829191"/>
                </a:cubicBezTo>
                <a:cubicBezTo>
                  <a:pt x="6122150" y="1829191"/>
                  <a:pt x="6376987" y="2416696"/>
                  <a:pt x="6376987" y="3539649"/>
                </a:cubicBezTo>
                <a:cubicBezTo>
                  <a:pt x="6376987" y="4930326"/>
                  <a:pt x="5852322" y="5324475"/>
                  <a:pt x="4780507" y="5324475"/>
                </a:cubicBezTo>
                <a:cubicBezTo>
                  <a:pt x="3911062" y="5324475"/>
                  <a:pt x="3363912" y="4967510"/>
                  <a:pt x="3393893" y="4037913"/>
                </a:cubicBezTo>
                <a:cubicBezTo>
                  <a:pt x="4450718" y="4037913"/>
                  <a:pt x="4450718" y="4037913"/>
                  <a:pt x="4450718" y="4037913"/>
                </a:cubicBezTo>
                <a:cubicBezTo>
                  <a:pt x="4450718" y="4179212"/>
                  <a:pt x="4465708" y="4313074"/>
                  <a:pt x="4525670" y="4409752"/>
                </a:cubicBezTo>
                <a:cubicBezTo>
                  <a:pt x="4585631" y="4506430"/>
                  <a:pt x="4683069" y="4565924"/>
                  <a:pt x="4847964" y="4565924"/>
                </a:cubicBezTo>
                <a:cubicBezTo>
                  <a:pt x="5267696" y="4565924"/>
                  <a:pt x="5320162" y="4246143"/>
                  <a:pt x="5320162" y="3539649"/>
                </a:cubicBezTo>
                <a:cubicBezTo>
                  <a:pt x="5320162" y="3204994"/>
                  <a:pt x="5350143" y="2498501"/>
                  <a:pt x="4870449" y="2498501"/>
                </a:cubicBezTo>
                <a:cubicBezTo>
                  <a:pt x="4563146" y="2498501"/>
                  <a:pt x="4473203" y="2840592"/>
                  <a:pt x="4473203" y="3078569"/>
                </a:cubicBezTo>
                <a:cubicBezTo>
                  <a:pt x="3453855" y="3078569"/>
                  <a:pt x="3453855" y="3078569"/>
                  <a:pt x="3453855" y="3078569"/>
                </a:cubicBezTo>
                <a:cubicBezTo>
                  <a:pt x="3453855" y="66675"/>
                  <a:pt x="3453855" y="66675"/>
                  <a:pt x="3453855" y="66675"/>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dirty="0"/>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en-US"/>
              <a:t>Click to 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23544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6">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en-US"/>
              <a:t>Click to 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Bildplatzhalter 24">
            <a:extLst>
              <a:ext uri="{FF2B5EF4-FFF2-40B4-BE49-F238E27FC236}">
                <a16:creationId xmlns:a16="http://schemas.microsoft.com/office/drawing/2014/main" id="{87FBB8D6-D566-4BAB-A705-2AE0C793D641}"/>
              </a:ext>
            </a:extLst>
          </p:cNvPr>
          <p:cNvSpPr>
            <a:spLocks noGrp="1"/>
          </p:cNvSpPr>
          <p:nvPr>
            <p:ph type="pic" sz="quarter" idx="12"/>
          </p:nvPr>
        </p:nvSpPr>
        <p:spPr>
          <a:xfrm>
            <a:off x="5484813" y="765176"/>
            <a:ext cx="6351587" cy="5324475"/>
          </a:xfrm>
          <a:custGeom>
            <a:avLst/>
            <a:gdLst>
              <a:gd name="connsiteX0" fmla="*/ 4818659 w 6351587"/>
              <a:gd name="connsiteY0" fmla="*/ 2617619 h 5324475"/>
              <a:gd name="connsiteX1" fmla="*/ 4372648 w 6351587"/>
              <a:gd name="connsiteY1" fmla="*/ 3651281 h 5324475"/>
              <a:gd name="connsiteX2" fmla="*/ 4799919 w 6351587"/>
              <a:gd name="connsiteY2" fmla="*/ 4565961 h 5324475"/>
              <a:gd name="connsiteX3" fmla="*/ 5294653 w 6351587"/>
              <a:gd name="connsiteY3" fmla="*/ 3562044 h 5324475"/>
              <a:gd name="connsiteX4" fmla="*/ 4818659 w 6351587"/>
              <a:gd name="connsiteY4" fmla="*/ 2617619 h 5324475"/>
              <a:gd name="connsiteX5" fmla="*/ 1513681 w 6351587"/>
              <a:gd name="connsiteY5" fmla="*/ 758515 h 5324475"/>
              <a:gd name="connsiteX6" fmla="*/ 1056579 w 6351587"/>
              <a:gd name="connsiteY6" fmla="*/ 2662238 h 5324475"/>
              <a:gd name="connsiteX7" fmla="*/ 1513681 w 6351587"/>
              <a:gd name="connsiteY7" fmla="*/ 4565961 h 5324475"/>
              <a:gd name="connsiteX8" fmla="*/ 1970783 w 6351587"/>
              <a:gd name="connsiteY8" fmla="*/ 2662238 h 5324475"/>
              <a:gd name="connsiteX9" fmla="*/ 1513681 w 6351587"/>
              <a:gd name="connsiteY9" fmla="*/ 758515 h 5324475"/>
              <a:gd name="connsiteX10" fmla="*/ 4923602 w 6351587"/>
              <a:gd name="connsiteY10" fmla="*/ 0 h 5324475"/>
              <a:gd name="connsiteX11" fmla="*/ 6302863 w 6351587"/>
              <a:gd name="connsiteY11" fmla="*/ 1186109 h 5324475"/>
              <a:gd name="connsiteX12" fmla="*/ 5200954 w 6351587"/>
              <a:gd name="connsiteY12" fmla="*/ 1186109 h 5324475"/>
              <a:gd name="connsiteX13" fmla="*/ 5133490 w 6351587"/>
              <a:gd name="connsiteY13" fmla="*/ 855188 h 5324475"/>
              <a:gd name="connsiteX14" fmla="*/ 4833651 w 6351587"/>
              <a:gd name="connsiteY14" fmla="*/ 713896 h 5324475"/>
              <a:gd name="connsiteX15" fmla="*/ 4353908 w 6351587"/>
              <a:gd name="connsiteY15" fmla="*/ 2260671 h 5324475"/>
              <a:gd name="connsiteX16" fmla="*/ 5193458 w 6351587"/>
              <a:gd name="connsiteY16" fmla="*/ 1903723 h 5324475"/>
              <a:gd name="connsiteX17" fmla="*/ 6351587 w 6351587"/>
              <a:gd name="connsiteY17" fmla="*/ 3554608 h 5324475"/>
              <a:gd name="connsiteX18" fmla="*/ 4799919 w 6351587"/>
              <a:gd name="connsiteY18" fmla="*/ 5324475 h 5324475"/>
              <a:gd name="connsiteX19" fmla="*/ 4777431 w 6351587"/>
              <a:gd name="connsiteY19" fmla="*/ 5324475 h 5324475"/>
              <a:gd name="connsiteX20" fmla="*/ 3319462 w 6351587"/>
              <a:gd name="connsiteY20" fmla="*/ 3100986 h 5324475"/>
              <a:gd name="connsiteX21" fmla="*/ 4923602 w 6351587"/>
              <a:gd name="connsiteY21" fmla="*/ 0 h 5324475"/>
              <a:gd name="connsiteX22" fmla="*/ 1513681 w 6351587"/>
              <a:gd name="connsiteY22" fmla="*/ 0 h 5324475"/>
              <a:gd name="connsiteX23" fmla="*/ 3027362 w 6351587"/>
              <a:gd name="connsiteY23" fmla="*/ 2647365 h 5324475"/>
              <a:gd name="connsiteX24" fmla="*/ 1513681 w 6351587"/>
              <a:gd name="connsiteY24" fmla="*/ 5324475 h 5324475"/>
              <a:gd name="connsiteX25" fmla="*/ 0 w 6351587"/>
              <a:gd name="connsiteY25" fmla="*/ 2647365 h 5324475"/>
              <a:gd name="connsiteX26" fmla="*/ 1513681 w 6351587"/>
              <a:gd name="connsiteY2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51587" h="5324475">
                <a:moveTo>
                  <a:pt x="4818659" y="2617619"/>
                </a:moveTo>
                <a:cubicBezTo>
                  <a:pt x="4406379" y="2617619"/>
                  <a:pt x="4372648" y="2996876"/>
                  <a:pt x="4372648" y="3651281"/>
                </a:cubicBezTo>
                <a:cubicBezTo>
                  <a:pt x="4372648" y="3956174"/>
                  <a:pt x="4380143" y="4558524"/>
                  <a:pt x="4799919" y="4565961"/>
                </a:cubicBezTo>
                <a:cubicBezTo>
                  <a:pt x="5159726" y="4565961"/>
                  <a:pt x="5294653" y="4361459"/>
                  <a:pt x="5294653" y="3562044"/>
                </a:cubicBezTo>
                <a:cubicBezTo>
                  <a:pt x="5294653" y="2907639"/>
                  <a:pt x="5215946" y="2617619"/>
                  <a:pt x="4818659" y="2617619"/>
                </a:cubicBezTo>
                <a:close/>
                <a:moveTo>
                  <a:pt x="1513681" y="758515"/>
                </a:moveTo>
                <a:cubicBezTo>
                  <a:pt x="1064073" y="758515"/>
                  <a:pt x="1056579" y="1063408"/>
                  <a:pt x="1056579" y="2662238"/>
                </a:cubicBezTo>
                <a:cubicBezTo>
                  <a:pt x="1056579" y="4231322"/>
                  <a:pt x="1094047" y="4565961"/>
                  <a:pt x="1513681" y="4565961"/>
                </a:cubicBezTo>
                <a:cubicBezTo>
                  <a:pt x="1933316" y="4565961"/>
                  <a:pt x="1970783" y="4231322"/>
                  <a:pt x="1970783" y="2662238"/>
                </a:cubicBezTo>
                <a:cubicBezTo>
                  <a:pt x="1970783" y="1063408"/>
                  <a:pt x="1963289" y="758515"/>
                  <a:pt x="1513681" y="758515"/>
                </a:cubicBezTo>
                <a:close/>
                <a:moveTo>
                  <a:pt x="4923602" y="0"/>
                </a:moveTo>
                <a:cubicBezTo>
                  <a:pt x="5718177" y="0"/>
                  <a:pt x="6310359" y="338357"/>
                  <a:pt x="6302863" y="1186109"/>
                </a:cubicBezTo>
                <a:cubicBezTo>
                  <a:pt x="6302863" y="1186109"/>
                  <a:pt x="6302863" y="1186109"/>
                  <a:pt x="5200954" y="1186109"/>
                </a:cubicBezTo>
                <a:cubicBezTo>
                  <a:pt x="5208450" y="1052253"/>
                  <a:pt x="5185962" y="936989"/>
                  <a:pt x="5133490" y="855188"/>
                </a:cubicBezTo>
                <a:cubicBezTo>
                  <a:pt x="5073522" y="765951"/>
                  <a:pt x="4983570" y="713896"/>
                  <a:pt x="4833651" y="713896"/>
                </a:cubicBezTo>
                <a:cubicBezTo>
                  <a:pt x="4368900" y="713896"/>
                  <a:pt x="4353908" y="944425"/>
                  <a:pt x="4353908" y="2260671"/>
                </a:cubicBezTo>
                <a:cubicBezTo>
                  <a:pt x="4646251" y="2007833"/>
                  <a:pt x="4803667" y="1903723"/>
                  <a:pt x="5193458" y="1903723"/>
                </a:cubicBezTo>
                <a:cubicBezTo>
                  <a:pt x="6167935" y="1903723"/>
                  <a:pt x="6351587" y="2758911"/>
                  <a:pt x="6351587" y="3554608"/>
                </a:cubicBezTo>
                <a:cubicBezTo>
                  <a:pt x="6351587" y="4621734"/>
                  <a:pt x="5954300" y="5309602"/>
                  <a:pt x="4799919" y="5324475"/>
                </a:cubicBezTo>
                <a:cubicBezTo>
                  <a:pt x="4799919" y="5324475"/>
                  <a:pt x="4784927" y="5324475"/>
                  <a:pt x="4777431" y="5324475"/>
                </a:cubicBezTo>
                <a:cubicBezTo>
                  <a:pt x="3413162" y="5324475"/>
                  <a:pt x="3319462" y="4164394"/>
                  <a:pt x="3319462" y="3100986"/>
                </a:cubicBezTo>
                <a:cubicBezTo>
                  <a:pt x="3319462" y="1033662"/>
                  <a:pt x="3431902" y="0"/>
                  <a:pt x="4923602" y="0"/>
                </a:cubicBezTo>
                <a:close/>
                <a:moveTo>
                  <a:pt x="1513681" y="0"/>
                </a:moveTo>
                <a:cubicBezTo>
                  <a:pt x="2802558" y="0"/>
                  <a:pt x="3027362" y="661841"/>
                  <a:pt x="3027362" y="2647365"/>
                </a:cubicBezTo>
                <a:cubicBezTo>
                  <a:pt x="3027362" y="4275940"/>
                  <a:pt x="2922453" y="5324475"/>
                  <a:pt x="1513681" y="5324475"/>
                </a:cubicBezTo>
                <a:cubicBezTo>
                  <a:pt x="104909"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646599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7">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en-US"/>
              <a:t>Click to 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Bildplatzhalter 17">
            <a:extLst>
              <a:ext uri="{FF2B5EF4-FFF2-40B4-BE49-F238E27FC236}">
                <a16:creationId xmlns:a16="http://schemas.microsoft.com/office/drawing/2014/main" id="{2556C16B-02E0-499C-B16B-E3D129722914}"/>
              </a:ext>
            </a:extLst>
          </p:cNvPr>
          <p:cNvSpPr>
            <a:spLocks noGrp="1"/>
          </p:cNvSpPr>
          <p:nvPr>
            <p:ph type="pic" sz="quarter" idx="12"/>
          </p:nvPr>
        </p:nvSpPr>
        <p:spPr>
          <a:xfrm>
            <a:off x="5481638" y="765176"/>
            <a:ext cx="6219825" cy="5324475"/>
          </a:xfrm>
          <a:custGeom>
            <a:avLst/>
            <a:gdLst>
              <a:gd name="connsiteX0" fmla="*/ 1513682 w 6219825"/>
              <a:gd name="connsiteY0" fmla="*/ 758515 h 5324475"/>
              <a:gd name="connsiteX1" fmla="*/ 1056580 w 6219825"/>
              <a:gd name="connsiteY1" fmla="*/ 2662238 h 5324475"/>
              <a:gd name="connsiteX2" fmla="*/ 1513682 w 6219825"/>
              <a:gd name="connsiteY2" fmla="*/ 4565961 h 5324475"/>
              <a:gd name="connsiteX3" fmla="*/ 1970784 w 6219825"/>
              <a:gd name="connsiteY3" fmla="*/ 2662238 h 5324475"/>
              <a:gd name="connsiteX4" fmla="*/ 1513682 w 6219825"/>
              <a:gd name="connsiteY4" fmla="*/ 758515 h 5324475"/>
              <a:gd name="connsiteX5" fmla="*/ 3409950 w 6219825"/>
              <a:gd name="connsiteY5" fmla="*/ 66675 h 5324475"/>
              <a:gd name="connsiteX6" fmla="*/ 6219825 w 6219825"/>
              <a:gd name="connsiteY6" fmla="*/ 66675 h 5324475"/>
              <a:gd name="connsiteX7" fmla="*/ 6219825 w 6219825"/>
              <a:gd name="connsiteY7" fmla="*/ 1055688 h 5324475"/>
              <a:gd name="connsiteX8" fmla="*/ 4945062 w 6219825"/>
              <a:gd name="connsiteY8" fmla="*/ 5257800 h 5324475"/>
              <a:gd name="connsiteX9" fmla="*/ 3768725 w 6219825"/>
              <a:gd name="connsiteY9" fmla="*/ 5257800 h 5324475"/>
              <a:gd name="connsiteX10" fmla="*/ 5200650 w 6219825"/>
              <a:gd name="connsiteY10" fmla="*/ 869950 h 5324475"/>
              <a:gd name="connsiteX11" fmla="*/ 3409950 w 6219825"/>
              <a:gd name="connsiteY11" fmla="*/ 869950 h 5324475"/>
              <a:gd name="connsiteX12" fmla="*/ 1513682 w 6219825"/>
              <a:gd name="connsiteY12" fmla="*/ 0 h 5324475"/>
              <a:gd name="connsiteX13" fmla="*/ 3027363 w 6219825"/>
              <a:gd name="connsiteY13" fmla="*/ 2647365 h 5324475"/>
              <a:gd name="connsiteX14" fmla="*/ 1513682 w 6219825"/>
              <a:gd name="connsiteY14" fmla="*/ 5324475 h 5324475"/>
              <a:gd name="connsiteX15" fmla="*/ 0 w 6219825"/>
              <a:gd name="connsiteY15" fmla="*/ 2647365 h 5324475"/>
              <a:gd name="connsiteX16" fmla="*/ 1513682 w 6219825"/>
              <a:gd name="connsiteY16"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9825" h="5324475">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3409950" y="66675"/>
                </a:moveTo>
                <a:lnTo>
                  <a:pt x="6219825" y="66675"/>
                </a:lnTo>
                <a:lnTo>
                  <a:pt x="6219825" y="1055688"/>
                </a:lnTo>
                <a:lnTo>
                  <a:pt x="4945062" y="5257800"/>
                </a:lnTo>
                <a:lnTo>
                  <a:pt x="3768725" y="5257800"/>
                </a:lnTo>
                <a:lnTo>
                  <a:pt x="5200650" y="869950"/>
                </a:lnTo>
                <a:lnTo>
                  <a:pt x="3409950" y="869950"/>
                </a:lnTo>
                <a:close/>
                <a:moveTo>
                  <a:pt x="1513682" y="0"/>
                </a:moveTo>
                <a:cubicBezTo>
                  <a:pt x="2802559" y="0"/>
                  <a:pt x="3027363" y="661841"/>
                  <a:pt x="3027363" y="2647365"/>
                </a:cubicBezTo>
                <a:cubicBezTo>
                  <a:pt x="3027363" y="4275940"/>
                  <a:pt x="2922454"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22146713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8">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en-US"/>
              <a:t>Click to 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Bildplatzhalter 45">
            <a:extLst>
              <a:ext uri="{FF2B5EF4-FFF2-40B4-BE49-F238E27FC236}">
                <a16:creationId xmlns:a16="http://schemas.microsoft.com/office/drawing/2014/main" id="{286F1DC7-1C16-4D6A-BED6-DC5C2D85898E}"/>
              </a:ext>
            </a:extLst>
          </p:cNvPr>
          <p:cNvSpPr>
            <a:spLocks noGrp="1"/>
          </p:cNvSpPr>
          <p:nvPr>
            <p:ph type="pic" sz="quarter" idx="12"/>
          </p:nvPr>
        </p:nvSpPr>
        <p:spPr>
          <a:xfrm>
            <a:off x="5510214" y="765175"/>
            <a:ext cx="6351587" cy="5324475"/>
          </a:xfrm>
          <a:custGeom>
            <a:avLst/>
            <a:gdLst>
              <a:gd name="connsiteX0" fmla="*/ 4840861 w 6351587"/>
              <a:gd name="connsiteY0" fmla="*/ 2937385 h 5324475"/>
              <a:gd name="connsiteX1" fmla="*/ 4383519 w 6351587"/>
              <a:gd name="connsiteY1" fmla="*/ 3859501 h 5324475"/>
              <a:gd name="connsiteX2" fmla="*/ 4840861 w 6351587"/>
              <a:gd name="connsiteY2" fmla="*/ 4565961 h 5324475"/>
              <a:gd name="connsiteX3" fmla="*/ 4844609 w 6351587"/>
              <a:gd name="connsiteY3" fmla="*/ 4565961 h 5324475"/>
              <a:gd name="connsiteX4" fmla="*/ 5294453 w 6351587"/>
              <a:gd name="connsiteY4" fmla="*/ 3859501 h 5324475"/>
              <a:gd name="connsiteX5" fmla="*/ 4840861 w 6351587"/>
              <a:gd name="connsiteY5" fmla="*/ 2937385 h 5324475"/>
              <a:gd name="connsiteX6" fmla="*/ 4840861 w 6351587"/>
              <a:gd name="connsiteY6" fmla="*/ 758515 h 5324475"/>
              <a:gd name="connsiteX7" fmla="*/ 4428504 w 6351587"/>
              <a:gd name="connsiteY7" fmla="*/ 1435229 h 5324475"/>
              <a:gd name="connsiteX8" fmla="*/ 4840861 w 6351587"/>
              <a:gd name="connsiteY8" fmla="*/ 2134252 h 5324475"/>
              <a:gd name="connsiteX9" fmla="*/ 4844609 w 6351587"/>
              <a:gd name="connsiteY9" fmla="*/ 2134252 h 5324475"/>
              <a:gd name="connsiteX10" fmla="*/ 5253218 w 6351587"/>
              <a:gd name="connsiteY10" fmla="*/ 1435229 h 5324475"/>
              <a:gd name="connsiteX11" fmla="*/ 4840861 w 6351587"/>
              <a:gd name="connsiteY11" fmla="*/ 758515 h 5324475"/>
              <a:gd name="connsiteX12" fmla="*/ 1513681 w 6351587"/>
              <a:gd name="connsiteY12" fmla="*/ 758515 h 5324475"/>
              <a:gd name="connsiteX13" fmla="*/ 1056579 w 6351587"/>
              <a:gd name="connsiteY13" fmla="*/ 2662238 h 5324475"/>
              <a:gd name="connsiteX14" fmla="*/ 1513681 w 6351587"/>
              <a:gd name="connsiteY14" fmla="*/ 4565961 h 5324475"/>
              <a:gd name="connsiteX15" fmla="*/ 1970783 w 6351587"/>
              <a:gd name="connsiteY15" fmla="*/ 2662238 h 5324475"/>
              <a:gd name="connsiteX16" fmla="*/ 1513681 w 6351587"/>
              <a:gd name="connsiteY16" fmla="*/ 758515 h 5324475"/>
              <a:gd name="connsiteX17" fmla="*/ 4837112 w 6351587"/>
              <a:gd name="connsiteY17" fmla="*/ 0 h 5324475"/>
              <a:gd name="connsiteX18" fmla="*/ 6306603 w 6351587"/>
              <a:gd name="connsiteY18" fmla="*/ 1375737 h 5324475"/>
              <a:gd name="connsiteX19" fmla="*/ 5579355 w 6351587"/>
              <a:gd name="connsiteY19" fmla="*/ 2506073 h 5324475"/>
              <a:gd name="connsiteX20" fmla="*/ 5579355 w 6351587"/>
              <a:gd name="connsiteY20" fmla="*/ 2520946 h 5324475"/>
              <a:gd name="connsiteX21" fmla="*/ 6351587 w 6351587"/>
              <a:gd name="connsiteY21" fmla="*/ 3926429 h 5324475"/>
              <a:gd name="connsiteX22" fmla="*/ 4844609 w 6351587"/>
              <a:gd name="connsiteY22" fmla="*/ 5324475 h 5324475"/>
              <a:gd name="connsiteX23" fmla="*/ 4837112 w 6351587"/>
              <a:gd name="connsiteY23" fmla="*/ 5324475 h 5324475"/>
              <a:gd name="connsiteX24" fmla="*/ 3322637 w 6351587"/>
              <a:gd name="connsiteY24" fmla="*/ 3926429 h 5324475"/>
              <a:gd name="connsiteX25" fmla="*/ 4094869 w 6351587"/>
              <a:gd name="connsiteY25" fmla="*/ 2520946 h 5324475"/>
              <a:gd name="connsiteX26" fmla="*/ 4094869 w 6351587"/>
              <a:gd name="connsiteY26" fmla="*/ 2506073 h 5324475"/>
              <a:gd name="connsiteX27" fmla="*/ 3367621 w 6351587"/>
              <a:gd name="connsiteY27" fmla="*/ 1375737 h 5324475"/>
              <a:gd name="connsiteX28" fmla="*/ 4837112 w 6351587"/>
              <a:gd name="connsiteY28" fmla="*/ 0 h 5324475"/>
              <a:gd name="connsiteX29" fmla="*/ 1513681 w 6351587"/>
              <a:gd name="connsiteY29" fmla="*/ 0 h 5324475"/>
              <a:gd name="connsiteX30" fmla="*/ 3027362 w 6351587"/>
              <a:gd name="connsiteY30" fmla="*/ 2647365 h 5324475"/>
              <a:gd name="connsiteX31" fmla="*/ 1513681 w 6351587"/>
              <a:gd name="connsiteY31" fmla="*/ 5324475 h 5324475"/>
              <a:gd name="connsiteX32" fmla="*/ 0 w 6351587"/>
              <a:gd name="connsiteY32" fmla="*/ 2647365 h 5324475"/>
              <a:gd name="connsiteX33" fmla="*/ 1513681 w 6351587"/>
              <a:gd name="connsiteY33" fmla="*/ 0 h 532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1587" h="5324475">
                <a:moveTo>
                  <a:pt x="4840861" y="2937385"/>
                </a:moveTo>
                <a:cubicBezTo>
                  <a:pt x="4368524" y="2937385"/>
                  <a:pt x="4383519" y="3547171"/>
                  <a:pt x="4383519" y="3859501"/>
                </a:cubicBezTo>
                <a:cubicBezTo>
                  <a:pt x="4383519" y="4156958"/>
                  <a:pt x="4436001" y="4565961"/>
                  <a:pt x="4840861" y="4565961"/>
                </a:cubicBezTo>
                <a:cubicBezTo>
                  <a:pt x="4840861" y="4565961"/>
                  <a:pt x="4844609" y="4565961"/>
                  <a:pt x="4844609" y="4565961"/>
                </a:cubicBezTo>
                <a:cubicBezTo>
                  <a:pt x="5249469" y="4562242"/>
                  <a:pt x="5294453" y="4156958"/>
                  <a:pt x="5294453" y="3859501"/>
                </a:cubicBezTo>
                <a:cubicBezTo>
                  <a:pt x="5294453" y="3550890"/>
                  <a:pt x="5309448" y="2944821"/>
                  <a:pt x="4840861" y="2937385"/>
                </a:cubicBezTo>
                <a:close/>
                <a:moveTo>
                  <a:pt x="4840861" y="758515"/>
                </a:moveTo>
                <a:cubicBezTo>
                  <a:pt x="4473488" y="758515"/>
                  <a:pt x="4428504" y="1182390"/>
                  <a:pt x="4428504" y="1435229"/>
                </a:cubicBezTo>
                <a:cubicBezTo>
                  <a:pt x="4428504" y="1702940"/>
                  <a:pt x="4473488" y="2130534"/>
                  <a:pt x="4840861" y="2134252"/>
                </a:cubicBezTo>
                <a:cubicBezTo>
                  <a:pt x="4844609" y="2134252"/>
                  <a:pt x="4840861" y="2134252"/>
                  <a:pt x="4844609" y="2134252"/>
                </a:cubicBezTo>
                <a:cubicBezTo>
                  <a:pt x="5211982" y="2126816"/>
                  <a:pt x="5253218" y="1702940"/>
                  <a:pt x="5253218" y="1435229"/>
                </a:cubicBezTo>
                <a:cubicBezTo>
                  <a:pt x="5253218" y="1182390"/>
                  <a:pt x="5208233" y="758515"/>
                  <a:pt x="4840861" y="758515"/>
                </a:cubicBezTo>
                <a:close/>
                <a:moveTo>
                  <a:pt x="1513681" y="758515"/>
                </a:moveTo>
                <a:cubicBezTo>
                  <a:pt x="1064073" y="758515"/>
                  <a:pt x="1056579" y="1063408"/>
                  <a:pt x="1056579" y="2662238"/>
                </a:cubicBezTo>
                <a:cubicBezTo>
                  <a:pt x="1056579" y="4231322"/>
                  <a:pt x="1094046" y="4565961"/>
                  <a:pt x="1513681" y="4565961"/>
                </a:cubicBezTo>
                <a:cubicBezTo>
                  <a:pt x="1933315" y="4565961"/>
                  <a:pt x="1970783" y="4231322"/>
                  <a:pt x="1970783" y="2662238"/>
                </a:cubicBezTo>
                <a:cubicBezTo>
                  <a:pt x="1970783" y="1063408"/>
                  <a:pt x="1963289" y="758515"/>
                  <a:pt x="1513681" y="758515"/>
                </a:cubicBezTo>
                <a:close/>
                <a:moveTo>
                  <a:pt x="4837112" y="0"/>
                </a:moveTo>
                <a:cubicBezTo>
                  <a:pt x="5804277" y="0"/>
                  <a:pt x="6306603" y="431312"/>
                  <a:pt x="6306603" y="1375737"/>
                </a:cubicBezTo>
                <a:cubicBezTo>
                  <a:pt x="6306603" y="1926032"/>
                  <a:pt x="6179147" y="2357345"/>
                  <a:pt x="5579355" y="2506073"/>
                </a:cubicBezTo>
                <a:cubicBezTo>
                  <a:pt x="5579355" y="2506073"/>
                  <a:pt x="5579355" y="2506073"/>
                  <a:pt x="5579355" y="2520946"/>
                </a:cubicBezTo>
                <a:cubicBezTo>
                  <a:pt x="6254121" y="2758911"/>
                  <a:pt x="6351587" y="3286897"/>
                  <a:pt x="6351587" y="3926429"/>
                </a:cubicBezTo>
                <a:cubicBezTo>
                  <a:pt x="6351587" y="4900599"/>
                  <a:pt x="5834266" y="5324475"/>
                  <a:pt x="4844609" y="5324475"/>
                </a:cubicBezTo>
                <a:cubicBezTo>
                  <a:pt x="4844609" y="5324475"/>
                  <a:pt x="4840861" y="5324475"/>
                  <a:pt x="4837112" y="5324475"/>
                </a:cubicBezTo>
                <a:cubicBezTo>
                  <a:pt x="3847455" y="5324475"/>
                  <a:pt x="3322637" y="4900599"/>
                  <a:pt x="3322637" y="3926429"/>
                </a:cubicBezTo>
                <a:cubicBezTo>
                  <a:pt x="3322637" y="3286897"/>
                  <a:pt x="3420103" y="2758911"/>
                  <a:pt x="4094869" y="2520946"/>
                </a:cubicBezTo>
                <a:cubicBezTo>
                  <a:pt x="4094869" y="2520946"/>
                  <a:pt x="4094869" y="2520946"/>
                  <a:pt x="4094869" y="2506073"/>
                </a:cubicBezTo>
                <a:cubicBezTo>
                  <a:pt x="3510072" y="2357345"/>
                  <a:pt x="3367621" y="1926032"/>
                  <a:pt x="3367621" y="1375737"/>
                </a:cubicBezTo>
                <a:cubicBezTo>
                  <a:pt x="3367621" y="431312"/>
                  <a:pt x="3869947" y="0"/>
                  <a:pt x="4837112" y="0"/>
                </a:cubicBezTo>
                <a:close/>
                <a:moveTo>
                  <a:pt x="1513681" y="0"/>
                </a:moveTo>
                <a:cubicBezTo>
                  <a:pt x="2802558" y="0"/>
                  <a:pt x="3027362" y="661841"/>
                  <a:pt x="3027362" y="2647365"/>
                </a:cubicBezTo>
                <a:cubicBezTo>
                  <a:pt x="3027362" y="4275940"/>
                  <a:pt x="2922453" y="5324475"/>
                  <a:pt x="1513681" y="5324475"/>
                </a:cubicBezTo>
                <a:cubicBezTo>
                  <a:pt x="104908" y="5324475"/>
                  <a:pt x="0" y="4275940"/>
                  <a:pt x="0" y="2647365"/>
                </a:cubicBezTo>
                <a:cubicBezTo>
                  <a:pt x="0" y="661841"/>
                  <a:pt x="224804" y="0"/>
                  <a:pt x="1513681"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2288885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09">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en-US"/>
              <a:t>Click to 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Bildplatzhalter 15">
            <a:extLst>
              <a:ext uri="{FF2B5EF4-FFF2-40B4-BE49-F238E27FC236}">
                <a16:creationId xmlns:a16="http://schemas.microsoft.com/office/drawing/2014/main" id="{6011AACA-54C2-4EF9-87BC-944999F30399}"/>
              </a:ext>
            </a:extLst>
          </p:cNvPr>
          <p:cNvSpPr>
            <a:spLocks noGrp="1"/>
          </p:cNvSpPr>
          <p:nvPr>
            <p:ph type="pic" sz="quarter" idx="12"/>
          </p:nvPr>
        </p:nvSpPr>
        <p:spPr>
          <a:xfrm>
            <a:off x="5521326" y="765174"/>
            <a:ext cx="6355205" cy="5327650"/>
          </a:xfrm>
          <a:custGeom>
            <a:avLst/>
            <a:gdLst>
              <a:gd name="connsiteX0" fmla="*/ 1513682 w 6355205"/>
              <a:gd name="connsiteY0" fmla="*/ 758515 h 5327650"/>
              <a:gd name="connsiteX1" fmla="*/ 1056580 w 6355205"/>
              <a:gd name="connsiteY1" fmla="*/ 2662238 h 5327650"/>
              <a:gd name="connsiteX2" fmla="*/ 1513682 w 6355205"/>
              <a:gd name="connsiteY2" fmla="*/ 4565961 h 5327650"/>
              <a:gd name="connsiteX3" fmla="*/ 1970784 w 6355205"/>
              <a:gd name="connsiteY3" fmla="*/ 2662238 h 5327650"/>
              <a:gd name="connsiteX4" fmla="*/ 1513682 w 6355205"/>
              <a:gd name="connsiteY4" fmla="*/ 758515 h 5327650"/>
              <a:gd name="connsiteX5" fmla="*/ 4833586 w 6355205"/>
              <a:gd name="connsiteY5" fmla="*/ 713823 h 5327650"/>
              <a:gd name="connsiteX6" fmla="*/ 4376351 w 6355205"/>
              <a:gd name="connsiteY6" fmla="*/ 1635845 h 5327650"/>
              <a:gd name="connsiteX7" fmla="*/ 4814847 w 6355205"/>
              <a:gd name="connsiteY7" fmla="*/ 2535560 h 5327650"/>
              <a:gd name="connsiteX8" fmla="*/ 4822343 w 6355205"/>
              <a:gd name="connsiteY8" fmla="*/ 2535560 h 5327650"/>
              <a:gd name="connsiteX9" fmla="*/ 5298317 w 6355205"/>
              <a:gd name="connsiteY9" fmla="*/ 1613538 h 5327650"/>
              <a:gd name="connsiteX10" fmla="*/ 4833586 w 6355205"/>
              <a:gd name="connsiteY10" fmla="*/ 713823 h 5327650"/>
              <a:gd name="connsiteX11" fmla="*/ 4811099 w 6355205"/>
              <a:gd name="connsiteY11" fmla="*/ 0 h 5327650"/>
              <a:gd name="connsiteX12" fmla="*/ 6355205 w 6355205"/>
              <a:gd name="connsiteY12" fmla="*/ 2687991 h 5327650"/>
              <a:gd name="connsiteX13" fmla="*/ 4803604 w 6355205"/>
              <a:gd name="connsiteY13" fmla="*/ 5327650 h 5327650"/>
              <a:gd name="connsiteX14" fmla="*/ 3394420 w 6355205"/>
              <a:gd name="connsiteY14" fmla="*/ 4041281 h 5327650"/>
              <a:gd name="connsiteX15" fmla="*/ 4443812 w 6355205"/>
              <a:gd name="connsiteY15" fmla="*/ 4041281 h 5327650"/>
              <a:gd name="connsiteX16" fmla="*/ 4518769 w 6355205"/>
              <a:gd name="connsiteY16" fmla="*/ 4405628 h 5327650"/>
              <a:gd name="connsiteX17" fmla="*/ 4829839 w 6355205"/>
              <a:gd name="connsiteY17" fmla="*/ 4565495 h 5327650"/>
              <a:gd name="connsiteX18" fmla="*/ 5294569 w 6355205"/>
              <a:gd name="connsiteY18" fmla="*/ 2907343 h 5327650"/>
              <a:gd name="connsiteX19" fmla="*/ 4814847 w 6355205"/>
              <a:gd name="connsiteY19" fmla="*/ 3197334 h 5327650"/>
              <a:gd name="connsiteX20" fmla="*/ 4428821 w 6355205"/>
              <a:gd name="connsiteY20" fmla="*/ 3249383 h 5327650"/>
              <a:gd name="connsiteX21" fmla="*/ 3319463 w 6355205"/>
              <a:gd name="connsiteY21" fmla="*/ 1844044 h 5327650"/>
              <a:gd name="connsiteX22" fmla="*/ 4811099 w 6355205"/>
              <a:gd name="connsiteY22" fmla="*/ 0 h 5327650"/>
              <a:gd name="connsiteX23" fmla="*/ 1513682 w 6355205"/>
              <a:gd name="connsiteY23" fmla="*/ 0 h 5327650"/>
              <a:gd name="connsiteX24" fmla="*/ 3027363 w 6355205"/>
              <a:gd name="connsiteY24" fmla="*/ 2647365 h 5327650"/>
              <a:gd name="connsiteX25" fmla="*/ 1513682 w 6355205"/>
              <a:gd name="connsiteY25" fmla="*/ 5324475 h 5327650"/>
              <a:gd name="connsiteX26" fmla="*/ 0 w 6355205"/>
              <a:gd name="connsiteY26" fmla="*/ 2647365 h 5327650"/>
              <a:gd name="connsiteX27" fmla="*/ 1513682 w 6355205"/>
              <a:gd name="connsiteY2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55205" h="5327650">
                <a:moveTo>
                  <a:pt x="1513682" y="758515"/>
                </a:moveTo>
                <a:cubicBezTo>
                  <a:pt x="1064073" y="758515"/>
                  <a:pt x="1056580" y="1063408"/>
                  <a:pt x="1056580" y="2662238"/>
                </a:cubicBezTo>
                <a:cubicBezTo>
                  <a:pt x="1056580" y="4231322"/>
                  <a:pt x="1094047" y="4565961"/>
                  <a:pt x="1513682" y="4565961"/>
                </a:cubicBezTo>
                <a:cubicBezTo>
                  <a:pt x="1933316" y="4565961"/>
                  <a:pt x="1970784" y="4231322"/>
                  <a:pt x="1970784" y="2662238"/>
                </a:cubicBezTo>
                <a:cubicBezTo>
                  <a:pt x="1970784" y="1063408"/>
                  <a:pt x="1963290" y="758515"/>
                  <a:pt x="1513682" y="758515"/>
                </a:cubicBezTo>
                <a:close/>
                <a:moveTo>
                  <a:pt x="4833586" y="713823"/>
                </a:moveTo>
                <a:cubicBezTo>
                  <a:pt x="4376351" y="713823"/>
                  <a:pt x="4376351" y="1316112"/>
                  <a:pt x="4376351" y="1635845"/>
                </a:cubicBezTo>
                <a:cubicBezTo>
                  <a:pt x="4376351" y="1955579"/>
                  <a:pt x="4380099" y="2528124"/>
                  <a:pt x="4814847" y="2535560"/>
                </a:cubicBezTo>
                <a:cubicBezTo>
                  <a:pt x="4814847" y="2535560"/>
                  <a:pt x="4822343" y="2535560"/>
                  <a:pt x="4822343" y="2535560"/>
                </a:cubicBezTo>
                <a:cubicBezTo>
                  <a:pt x="5272083" y="2535560"/>
                  <a:pt x="5298317" y="1933272"/>
                  <a:pt x="5298317" y="1613538"/>
                </a:cubicBezTo>
                <a:cubicBezTo>
                  <a:pt x="5298317" y="1286369"/>
                  <a:pt x="5283326" y="713823"/>
                  <a:pt x="4833586" y="713823"/>
                </a:cubicBezTo>
                <a:close/>
                <a:moveTo>
                  <a:pt x="4811099" y="0"/>
                </a:moveTo>
                <a:cubicBezTo>
                  <a:pt x="6362701" y="0"/>
                  <a:pt x="6355205" y="1230602"/>
                  <a:pt x="6355205" y="2687991"/>
                </a:cubicBezTo>
                <a:cubicBezTo>
                  <a:pt x="6355205" y="3966924"/>
                  <a:pt x="6332718" y="5327650"/>
                  <a:pt x="4803604" y="5327650"/>
                </a:cubicBezTo>
                <a:cubicBezTo>
                  <a:pt x="3896629" y="5327650"/>
                  <a:pt x="3371933" y="5022788"/>
                  <a:pt x="3394420" y="4041281"/>
                </a:cubicBezTo>
                <a:cubicBezTo>
                  <a:pt x="3394420" y="4041281"/>
                  <a:pt x="3394420" y="4041281"/>
                  <a:pt x="4443812" y="4041281"/>
                </a:cubicBezTo>
                <a:cubicBezTo>
                  <a:pt x="4443812" y="4175123"/>
                  <a:pt x="4458803" y="4308965"/>
                  <a:pt x="4518769" y="4405628"/>
                </a:cubicBezTo>
                <a:cubicBezTo>
                  <a:pt x="4578734" y="4502292"/>
                  <a:pt x="4672430" y="4565495"/>
                  <a:pt x="4829839" y="4565495"/>
                </a:cubicBezTo>
                <a:cubicBezTo>
                  <a:pt x="5354535" y="4565495"/>
                  <a:pt x="5294569" y="4141662"/>
                  <a:pt x="5294569" y="2907343"/>
                </a:cubicBezTo>
                <a:cubicBezTo>
                  <a:pt x="5152152" y="3048621"/>
                  <a:pt x="4994743" y="3141566"/>
                  <a:pt x="4814847" y="3197334"/>
                </a:cubicBezTo>
                <a:cubicBezTo>
                  <a:pt x="4694917" y="3234512"/>
                  <a:pt x="4563743" y="3249383"/>
                  <a:pt x="4428821" y="3249383"/>
                </a:cubicBezTo>
                <a:cubicBezTo>
                  <a:pt x="3626785" y="3249383"/>
                  <a:pt x="3319463" y="2535560"/>
                  <a:pt x="3319463" y="1844044"/>
                </a:cubicBezTo>
                <a:cubicBezTo>
                  <a:pt x="3319463" y="825358"/>
                  <a:pt x="3634281" y="0"/>
                  <a:pt x="4811099" y="0"/>
                </a:cubicBezTo>
                <a:close/>
                <a:moveTo>
                  <a:pt x="1513682" y="0"/>
                </a:moveTo>
                <a:cubicBezTo>
                  <a:pt x="2802559" y="0"/>
                  <a:pt x="3027363" y="661841"/>
                  <a:pt x="3027363" y="2647365"/>
                </a:cubicBezTo>
                <a:cubicBezTo>
                  <a:pt x="3027363" y="4275940"/>
                  <a:pt x="2922455" y="5324475"/>
                  <a:pt x="1513682" y="5324475"/>
                </a:cubicBezTo>
                <a:cubicBezTo>
                  <a:pt x="104909" y="5324475"/>
                  <a:pt x="0" y="4275940"/>
                  <a:pt x="0" y="2647365"/>
                </a:cubicBezTo>
                <a:cubicBezTo>
                  <a:pt x="0" y="661841"/>
                  <a:pt x="224804" y="0"/>
                  <a:pt x="1513682" y="0"/>
                </a:cubicBezTo>
                <a:close/>
              </a:path>
            </a:pathLst>
          </a:custGeom>
          <a:solidFill>
            <a:schemeClr val="bg1"/>
          </a:solidFill>
        </p:spPr>
        <p:txBody>
          <a:bodyPr wrap="square">
            <a:noAutofit/>
          </a:bodyPr>
          <a:lstStyle>
            <a:lvl1pPr>
              <a:defRPr sz="1200"/>
            </a:lvl1pPr>
          </a:lstStyle>
          <a:p>
            <a:r>
              <a:rPr lang="en-US"/>
              <a:t>Click icon to add picture</a:t>
            </a:r>
            <a:endParaRPr lang="de-DE"/>
          </a:p>
        </p:txBody>
      </p:sp>
    </p:spTree>
    <p:extLst>
      <p:ext uri="{BB962C8B-B14F-4D97-AF65-F5344CB8AC3E}">
        <p14:creationId xmlns:p14="http://schemas.microsoft.com/office/powerpoint/2010/main" val="1987025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rennfolie Zahl-Bildplatzhalter 10">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81B5379-3A94-4D31-B5BB-D0437420C10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platzhalter 4">
            <a:extLst>
              <a:ext uri="{FF2B5EF4-FFF2-40B4-BE49-F238E27FC236}">
                <a16:creationId xmlns:a16="http://schemas.microsoft.com/office/drawing/2014/main" id="{CFE64B57-C645-4D92-85E6-6494F8AA3074}"/>
              </a:ext>
            </a:extLst>
          </p:cNvPr>
          <p:cNvSpPr>
            <a:spLocks noGrp="1"/>
          </p:cNvSpPr>
          <p:nvPr>
            <p:ph type="body" sz="quarter" idx="11"/>
          </p:nvPr>
        </p:nvSpPr>
        <p:spPr>
          <a:xfrm>
            <a:off x="595224" y="1767910"/>
            <a:ext cx="4372618" cy="3813380"/>
          </a:xfrm>
        </p:spPr>
        <p:txBody>
          <a:bodyPr>
            <a:normAutofit/>
          </a:bodyPr>
          <a:lstStyle>
            <a:lvl1pPr>
              <a:defRPr sz="3000">
                <a:solidFill>
                  <a:schemeClr val="bg1"/>
                </a:solidFill>
              </a:defRPr>
            </a:lvl1pPr>
          </a:lstStyle>
          <a:p>
            <a:pPr lvl="0"/>
            <a:r>
              <a:rPr lang="en-US"/>
              <a:t>Click to edit Master text styles</a:t>
            </a:r>
          </a:p>
        </p:txBody>
      </p:sp>
      <p:sp>
        <p:nvSpPr>
          <p:cNvPr id="3" name="Freihandform: Form 2">
            <a:extLst>
              <a:ext uri="{FF2B5EF4-FFF2-40B4-BE49-F238E27FC236}">
                <a16:creationId xmlns:a16="http://schemas.microsoft.com/office/drawing/2014/main" id="{EAD2CD81-B02B-4ECB-BC37-F2B31574387E}"/>
              </a:ext>
            </a:extLst>
          </p:cNvPr>
          <p:cNvSpPr/>
          <p:nvPr userDrawn="1"/>
        </p:nvSpPr>
        <p:spPr>
          <a:xfrm>
            <a:off x="-4119" y="0"/>
            <a:ext cx="234778" cy="2647371"/>
          </a:xfrm>
          <a:custGeom>
            <a:avLst/>
            <a:gdLst>
              <a:gd name="connsiteX0" fmla="*/ 234778 w 234778"/>
              <a:gd name="connsiteY0" fmla="*/ 0 h 2640227"/>
              <a:gd name="connsiteX1" fmla="*/ 234778 w 234778"/>
              <a:gd name="connsiteY1" fmla="*/ 2500184 h 2640227"/>
              <a:gd name="connsiteX2" fmla="*/ 0 w 234778"/>
              <a:gd name="connsiteY2" fmla="*/ 2640227 h 2640227"/>
              <a:gd name="connsiteX0" fmla="*/ 227634 w 227634"/>
              <a:gd name="connsiteY0" fmla="*/ 0 h 2642609"/>
              <a:gd name="connsiteX1" fmla="*/ 227634 w 227634"/>
              <a:gd name="connsiteY1" fmla="*/ 2500184 h 2642609"/>
              <a:gd name="connsiteX2" fmla="*/ 0 w 227634"/>
              <a:gd name="connsiteY2" fmla="*/ 2642609 h 2642609"/>
              <a:gd name="connsiteX0" fmla="*/ 234778 w 234778"/>
              <a:gd name="connsiteY0" fmla="*/ 0 h 2647371"/>
              <a:gd name="connsiteX1" fmla="*/ 234778 w 234778"/>
              <a:gd name="connsiteY1" fmla="*/ 2500184 h 2647371"/>
              <a:gd name="connsiteX2" fmla="*/ 0 w 234778"/>
              <a:gd name="connsiteY2" fmla="*/ 2647371 h 2647371"/>
            </a:gdLst>
            <a:ahLst/>
            <a:cxnLst>
              <a:cxn ang="0">
                <a:pos x="connsiteX0" y="connsiteY0"/>
              </a:cxn>
              <a:cxn ang="0">
                <a:pos x="connsiteX1" y="connsiteY1"/>
              </a:cxn>
              <a:cxn ang="0">
                <a:pos x="connsiteX2" y="connsiteY2"/>
              </a:cxn>
            </a:cxnLst>
            <a:rect l="l" t="t" r="r" b="b"/>
            <a:pathLst>
              <a:path w="234778" h="2647371">
                <a:moveTo>
                  <a:pt x="234778" y="0"/>
                </a:moveTo>
                <a:lnTo>
                  <a:pt x="234778" y="2500184"/>
                </a:lnTo>
                <a:lnTo>
                  <a:pt x="0" y="2647371"/>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utoShape 4">
            <a:extLst>
              <a:ext uri="{FF2B5EF4-FFF2-40B4-BE49-F238E27FC236}">
                <a16:creationId xmlns:a16="http://schemas.microsoft.com/office/drawing/2014/main" id="{58A9EE15-A736-4B83-A8AD-9C555A103AB0}"/>
              </a:ext>
            </a:extLst>
          </p:cNvPr>
          <p:cNvSpPr>
            <a:spLocks noChangeAspect="1" noChangeArrowheads="1" noTextEdit="1"/>
          </p:cNvSpPr>
          <p:nvPr userDrawn="1"/>
        </p:nvSpPr>
        <p:spPr bwMode="auto">
          <a:xfrm>
            <a:off x="5484813" y="768350"/>
            <a:ext cx="621665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Bildplatzhalter 16">
            <a:extLst>
              <a:ext uri="{FF2B5EF4-FFF2-40B4-BE49-F238E27FC236}">
                <a16:creationId xmlns:a16="http://schemas.microsoft.com/office/drawing/2014/main" id="{532DFA9D-5800-4F7F-924A-442E4B53022B}"/>
              </a:ext>
            </a:extLst>
          </p:cNvPr>
          <p:cNvSpPr>
            <a:spLocks noGrp="1"/>
          </p:cNvSpPr>
          <p:nvPr>
            <p:ph type="pic" sz="quarter" idx="12"/>
          </p:nvPr>
        </p:nvSpPr>
        <p:spPr>
          <a:xfrm>
            <a:off x="6020518" y="765174"/>
            <a:ext cx="5858744" cy="5327650"/>
          </a:xfrm>
          <a:custGeom>
            <a:avLst/>
            <a:gdLst>
              <a:gd name="connsiteX0" fmla="*/ 4345063 w 5858744"/>
              <a:gd name="connsiteY0" fmla="*/ 758967 h 5327650"/>
              <a:gd name="connsiteX1" fmla="*/ 3887961 w 5858744"/>
              <a:gd name="connsiteY1" fmla="*/ 2663825 h 5327650"/>
              <a:gd name="connsiteX2" fmla="*/ 4345063 w 5858744"/>
              <a:gd name="connsiteY2" fmla="*/ 4568683 h 5327650"/>
              <a:gd name="connsiteX3" fmla="*/ 4802164 w 5858744"/>
              <a:gd name="connsiteY3" fmla="*/ 2663825 h 5327650"/>
              <a:gd name="connsiteX4" fmla="*/ 4345063 w 5858744"/>
              <a:gd name="connsiteY4" fmla="*/ 758967 h 5327650"/>
              <a:gd name="connsiteX5" fmla="*/ 1011810 w 5858744"/>
              <a:gd name="connsiteY5" fmla="*/ 82550 h 5327650"/>
              <a:gd name="connsiteX6" fmla="*/ 2016125 w 5858744"/>
              <a:gd name="connsiteY6" fmla="*/ 82550 h 5327650"/>
              <a:gd name="connsiteX7" fmla="*/ 2016125 w 5858744"/>
              <a:gd name="connsiteY7" fmla="*/ 5275263 h 5327650"/>
              <a:gd name="connsiteX8" fmla="*/ 884397 w 5858744"/>
              <a:gd name="connsiteY8" fmla="*/ 5275263 h 5327650"/>
              <a:gd name="connsiteX9" fmla="*/ 884397 w 5858744"/>
              <a:gd name="connsiteY9" fmla="*/ 1280296 h 5327650"/>
              <a:gd name="connsiteX10" fmla="*/ 0 w 5858744"/>
              <a:gd name="connsiteY10" fmla="*/ 1860571 h 5327650"/>
              <a:gd name="connsiteX11" fmla="*/ 0 w 5858744"/>
              <a:gd name="connsiteY11" fmla="*/ 886007 h 5327650"/>
              <a:gd name="connsiteX12" fmla="*/ 1011810 w 5858744"/>
              <a:gd name="connsiteY12" fmla="*/ 82550 h 5327650"/>
              <a:gd name="connsiteX13" fmla="*/ 4345063 w 5858744"/>
              <a:gd name="connsiteY13" fmla="*/ 0 h 5327650"/>
              <a:gd name="connsiteX14" fmla="*/ 5858744 w 5858744"/>
              <a:gd name="connsiteY14" fmla="*/ 2648943 h 5327650"/>
              <a:gd name="connsiteX15" fmla="*/ 4345063 w 5858744"/>
              <a:gd name="connsiteY15" fmla="*/ 5327650 h 5327650"/>
              <a:gd name="connsiteX16" fmla="*/ 2831381 w 5858744"/>
              <a:gd name="connsiteY16" fmla="*/ 2648943 h 5327650"/>
              <a:gd name="connsiteX17" fmla="*/ 4345063 w 5858744"/>
              <a:gd name="connsiteY17" fmla="*/ 0 h 53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8744" h="5327650">
                <a:moveTo>
                  <a:pt x="4345063" y="758967"/>
                </a:moveTo>
                <a:cubicBezTo>
                  <a:pt x="3895454" y="758967"/>
                  <a:pt x="3887961" y="1064042"/>
                  <a:pt x="3887961" y="2663825"/>
                </a:cubicBezTo>
                <a:cubicBezTo>
                  <a:pt x="3887961" y="4233845"/>
                  <a:pt x="3925428" y="4568683"/>
                  <a:pt x="4345063" y="4568683"/>
                </a:cubicBezTo>
                <a:cubicBezTo>
                  <a:pt x="4764697" y="4568683"/>
                  <a:pt x="4802164" y="4233845"/>
                  <a:pt x="4802164" y="2663825"/>
                </a:cubicBezTo>
                <a:cubicBezTo>
                  <a:pt x="4802164" y="1064042"/>
                  <a:pt x="4794671" y="758967"/>
                  <a:pt x="4345063" y="758967"/>
                </a:cubicBezTo>
                <a:close/>
                <a:moveTo>
                  <a:pt x="1011810" y="82550"/>
                </a:moveTo>
                <a:cubicBezTo>
                  <a:pt x="2016125" y="82550"/>
                  <a:pt x="2016125" y="82550"/>
                  <a:pt x="2016125" y="82550"/>
                </a:cubicBezTo>
                <a:cubicBezTo>
                  <a:pt x="2016125" y="5275263"/>
                  <a:pt x="2016125" y="5275263"/>
                  <a:pt x="2016125" y="5275263"/>
                </a:cubicBezTo>
                <a:cubicBezTo>
                  <a:pt x="884397" y="5275263"/>
                  <a:pt x="884397" y="5275263"/>
                  <a:pt x="884397" y="5275263"/>
                </a:cubicBezTo>
                <a:cubicBezTo>
                  <a:pt x="884397" y="1280296"/>
                  <a:pt x="884397" y="1280296"/>
                  <a:pt x="884397" y="1280296"/>
                </a:cubicBezTo>
                <a:cubicBezTo>
                  <a:pt x="614581" y="1503479"/>
                  <a:pt x="307291" y="1696904"/>
                  <a:pt x="0" y="1860571"/>
                </a:cubicBezTo>
                <a:lnTo>
                  <a:pt x="0" y="886007"/>
                </a:lnTo>
                <a:cubicBezTo>
                  <a:pt x="374745" y="677703"/>
                  <a:pt x="741994" y="432203"/>
                  <a:pt x="1011810" y="82550"/>
                </a:cubicBezTo>
                <a:close/>
                <a:moveTo>
                  <a:pt x="4345063" y="0"/>
                </a:moveTo>
                <a:cubicBezTo>
                  <a:pt x="5633940" y="0"/>
                  <a:pt x="5858744" y="662236"/>
                  <a:pt x="5858744" y="2648943"/>
                </a:cubicBezTo>
                <a:cubicBezTo>
                  <a:pt x="5858744" y="4278490"/>
                  <a:pt x="5753835" y="5327650"/>
                  <a:pt x="4345063" y="5327650"/>
                </a:cubicBezTo>
                <a:cubicBezTo>
                  <a:pt x="2936290" y="5327650"/>
                  <a:pt x="2831381" y="4278490"/>
                  <a:pt x="2831381" y="2648943"/>
                </a:cubicBezTo>
                <a:cubicBezTo>
                  <a:pt x="2831381" y="662236"/>
                  <a:pt x="3056185" y="0"/>
                  <a:pt x="4345063" y="0"/>
                </a:cubicBezTo>
                <a:close/>
              </a:path>
            </a:pathLst>
          </a:custGeom>
          <a:solidFill>
            <a:schemeClr val="bg1"/>
          </a:solidFill>
        </p:spPr>
        <p:txBody>
          <a:bodyPr wrap="square">
            <a:noAutofit/>
          </a:bodyPr>
          <a:lstStyle>
            <a:lvl1pPr>
              <a:defRPr sz="1200">
                <a:solidFill>
                  <a:schemeClr val="tx1"/>
                </a:solidFill>
              </a:defRPr>
            </a:lvl1pPr>
          </a:lstStyle>
          <a:p>
            <a:r>
              <a:rPr lang="en-US"/>
              <a:t>Click icon to add picture</a:t>
            </a:r>
            <a:endParaRPr lang="de-DE"/>
          </a:p>
        </p:txBody>
      </p:sp>
    </p:spTree>
    <p:extLst>
      <p:ext uri="{BB962C8B-B14F-4D97-AF65-F5344CB8AC3E}">
        <p14:creationId xmlns:p14="http://schemas.microsoft.com/office/powerpoint/2010/main" val="1746703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chluss-Folie_Dual-Vortrag">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27A0CB72-7552-4FD5-81C9-8126891CC607}"/>
              </a:ext>
            </a:extLst>
          </p:cNvPr>
          <p:cNvSpPr/>
          <p:nvPr userDrawn="1"/>
        </p:nvSpPr>
        <p:spPr>
          <a:xfrm>
            <a:off x="5608325" y="0"/>
            <a:ext cx="4197412" cy="4165172"/>
          </a:xfrm>
          <a:custGeom>
            <a:avLst/>
            <a:gdLst>
              <a:gd name="connsiteX0" fmla="*/ 0 w 4197412"/>
              <a:gd name="connsiteY0" fmla="*/ 0 h 4165172"/>
              <a:gd name="connsiteX1" fmla="*/ 4197412 w 4197412"/>
              <a:gd name="connsiteY1" fmla="*/ 0 h 4165172"/>
              <a:gd name="connsiteX2" fmla="*/ 4197412 w 4197412"/>
              <a:gd name="connsiteY2" fmla="*/ 3598303 h 4165172"/>
              <a:gd name="connsiteX3" fmla="*/ 4197412 w 4197412"/>
              <a:gd name="connsiteY3" fmla="*/ 3948901 h 4165172"/>
              <a:gd name="connsiteX4" fmla="*/ 3877523 w 4197412"/>
              <a:gd name="connsiteY4" fmla="*/ 4165172 h 4165172"/>
              <a:gd name="connsiteX5" fmla="*/ 3152782 w 4197412"/>
              <a:gd name="connsiteY5" fmla="*/ 4165172 h 4165172"/>
              <a:gd name="connsiteX6" fmla="*/ 0 w 4197412"/>
              <a:gd name="connsiteY6" fmla="*/ 4165172 h 416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7412" h="4165172">
                <a:moveTo>
                  <a:pt x="0" y="0"/>
                </a:moveTo>
                <a:lnTo>
                  <a:pt x="4197412" y="0"/>
                </a:lnTo>
                <a:lnTo>
                  <a:pt x="4197412" y="3598303"/>
                </a:lnTo>
                <a:lnTo>
                  <a:pt x="4197412" y="3948901"/>
                </a:lnTo>
                <a:lnTo>
                  <a:pt x="3877523" y="4165172"/>
                </a:lnTo>
                <a:lnTo>
                  <a:pt x="3152782" y="4165172"/>
                </a:lnTo>
                <a:lnTo>
                  <a:pt x="0" y="416517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Textplatzhalter 9">
            <a:extLst>
              <a:ext uri="{FF2B5EF4-FFF2-40B4-BE49-F238E27FC236}">
                <a16:creationId xmlns:a16="http://schemas.microsoft.com/office/drawing/2014/main" id="{DE0024ED-F493-4039-9FFD-C79724436035}"/>
              </a:ext>
            </a:extLst>
          </p:cNvPr>
          <p:cNvSpPr>
            <a:spLocks noGrp="1"/>
          </p:cNvSpPr>
          <p:nvPr>
            <p:ph type="body" sz="quarter" idx="10" hasCustomPrompt="1"/>
          </p:nvPr>
        </p:nvSpPr>
        <p:spPr>
          <a:xfrm>
            <a:off x="5787935" y="4329066"/>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
        <p:nvSpPr>
          <p:cNvPr id="3" name="Textplatzhalter 2">
            <a:extLst>
              <a:ext uri="{FF2B5EF4-FFF2-40B4-BE49-F238E27FC236}">
                <a16:creationId xmlns:a16="http://schemas.microsoft.com/office/drawing/2014/main" id="{90140C9C-A356-404D-B3DF-B72B0FD780E9}"/>
              </a:ext>
            </a:extLst>
          </p:cNvPr>
          <p:cNvSpPr>
            <a:spLocks noGrp="1"/>
          </p:cNvSpPr>
          <p:nvPr>
            <p:ph type="body" sz="quarter" idx="11" hasCustomPrompt="1"/>
          </p:nvPr>
        </p:nvSpPr>
        <p:spPr>
          <a:xfrm>
            <a:off x="719999" y="2911642"/>
            <a:ext cx="4528800" cy="1386205"/>
          </a:xfrm>
        </p:spPr>
        <p:txBody>
          <a:bodyPr/>
          <a:lstStyle>
            <a:lvl1pPr>
              <a:defRPr sz="2000"/>
            </a:lvl1pPr>
          </a:lstStyle>
          <a:p>
            <a:pPr lvl="0"/>
            <a:r>
              <a:rPr lang="de-DE" dirty="0"/>
              <a:t>Vielen Dank für Ihre Aufmerksamkeit</a:t>
            </a:r>
          </a:p>
        </p:txBody>
      </p:sp>
      <p:sp>
        <p:nvSpPr>
          <p:cNvPr id="20" name="Platzhalter für Fremdlogos">
            <a:extLst>
              <a:ext uri="{FF2B5EF4-FFF2-40B4-BE49-F238E27FC236}">
                <a16:creationId xmlns:a16="http://schemas.microsoft.com/office/drawing/2014/main" id="{A15A62B3-BDC3-4472-BC89-C7A2F64E2F1C}"/>
              </a:ext>
            </a:extLst>
          </p:cNvPr>
          <p:cNvSpPr>
            <a:spLocks noGrp="1"/>
          </p:cNvSpPr>
          <p:nvPr>
            <p:ph type="pic" sz="quarter" idx="16"/>
          </p:nvPr>
        </p:nvSpPr>
        <p:spPr>
          <a:xfrm>
            <a:off x="2056046" y="817639"/>
            <a:ext cx="1156047" cy="625393"/>
          </a:xfrm>
          <a:solidFill>
            <a:schemeClr val="bg1"/>
          </a:solidFill>
        </p:spPr>
        <p:txBody>
          <a:bodyPr/>
          <a:lstStyle>
            <a:lvl1pPr>
              <a:defRPr sz="900"/>
            </a:lvl1pPr>
          </a:lstStyle>
          <a:p>
            <a:r>
              <a:rPr lang="en-US"/>
              <a:t>Click icon to add picture</a:t>
            </a:r>
            <a:endParaRPr lang="de-DE" dirty="0"/>
          </a:p>
        </p:txBody>
      </p:sp>
      <p:sp>
        <p:nvSpPr>
          <p:cNvPr id="18" name="Platzhalter für Fremdlogos 1">
            <a:extLst>
              <a:ext uri="{FF2B5EF4-FFF2-40B4-BE49-F238E27FC236}">
                <a16:creationId xmlns:a16="http://schemas.microsoft.com/office/drawing/2014/main" id="{CF92D11E-EBA9-4A24-945B-30F2B7BEC151}"/>
              </a:ext>
            </a:extLst>
          </p:cNvPr>
          <p:cNvSpPr>
            <a:spLocks noGrp="1"/>
          </p:cNvSpPr>
          <p:nvPr>
            <p:ph type="pic" sz="quarter" idx="15"/>
          </p:nvPr>
        </p:nvSpPr>
        <p:spPr>
          <a:xfrm>
            <a:off x="719999" y="817639"/>
            <a:ext cx="1156047" cy="625393"/>
          </a:xfrm>
          <a:solidFill>
            <a:schemeClr val="bg1"/>
          </a:solidFill>
        </p:spPr>
        <p:txBody>
          <a:bodyPr/>
          <a:lstStyle>
            <a:lvl1pPr>
              <a:defRPr sz="900"/>
            </a:lvl1pPr>
          </a:lstStyle>
          <a:p>
            <a:r>
              <a:rPr lang="en-US"/>
              <a:t>Click icon to add picture</a:t>
            </a:r>
            <a:endParaRPr lang="de-DE" dirty="0"/>
          </a:p>
        </p:txBody>
      </p:sp>
      <p:sp>
        <p:nvSpPr>
          <p:cNvPr id="5" name="Inhaltsplatzhalter 4">
            <a:extLst>
              <a:ext uri="{FF2B5EF4-FFF2-40B4-BE49-F238E27FC236}">
                <a16:creationId xmlns:a16="http://schemas.microsoft.com/office/drawing/2014/main" id="{F953590F-B5E8-43B9-9661-84460CE5E8A2}"/>
              </a:ext>
            </a:extLst>
          </p:cNvPr>
          <p:cNvSpPr>
            <a:spLocks noGrp="1"/>
          </p:cNvSpPr>
          <p:nvPr>
            <p:ph sz="quarter" idx="18" hasCustomPrompt="1"/>
          </p:nvPr>
        </p:nvSpPr>
        <p:spPr>
          <a:xfrm>
            <a:off x="5803105" y="1920358"/>
            <a:ext cx="3764757" cy="652244"/>
          </a:xfrm>
        </p:spPr>
        <p:txBody>
          <a:bodyPr/>
          <a:lstStyle>
            <a:lvl1pPr>
              <a:defRPr sz="1200">
                <a:solidFill>
                  <a:schemeClr val="bg1"/>
                </a:solidFill>
              </a:defRPr>
            </a:lvl1pPr>
          </a:lstStyle>
          <a:p>
            <a:pPr lvl="0"/>
            <a:r>
              <a:rPr lang="de-DE" dirty="0"/>
              <a:t>Partneruni-Logo</a:t>
            </a:r>
          </a:p>
        </p:txBody>
      </p:sp>
      <p:sp>
        <p:nvSpPr>
          <p:cNvPr id="24" name="Textplatzhalter 9">
            <a:extLst>
              <a:ext uri="{FF2B5EF4-FFF2-40B4-BE49-F238E27FC236}">
                <a16:creationId xmlns:a16="http://schemas.microsoft.com/office/drawing/2014/main" id="{79497B39-64F5-4F0E-830C-E283423727BD}"/>
              </a:ext>
            </a:extLst>
          </p:cNvPr>
          <p:cNvSpPr>
            <a:spLocks noGrp="1"/>
          </p:cNvSpPr>
          <p:nvPr>
            <p:ph type="body" sz="quarter" idx="17" hasCustomPrompt="1"/>
          </p:nvPr>
        </p:nvSpPr>
        <p:spPr>
          <a:xfrm>
            <a:off x="5787935" y="5545383"/>
            <a:ext cx="2821227" cy="1052423"/>
          </a:xfrm>
        </p:spPr>
        <p:txBody>
          <a:bodyPr>
            <a:normAutofit/>
          </a:bodyPr>
          <a:lstStyle>
            <a:lvl1pPr>
              <a:spcBef>
                <a:spcPts val="400"/>
              </a:spcBef>
              <a:defRPr sz="1000"/>
            </a:lvl1pPr>
            <a:lvl2pPr>
              <a:defRPr sz="1200"/>
            </a:lvl2pPr>
            <a:lvl3pPr>
              <a:defRPr sz="1200"/>
            </a:lvl3pPr>
            <a:lvl4pPr>
              <a:defRPr sz="1200"/>
            </a:lvl4pPr>
            <a:lvl5pPr>
              <a:defRPr sz="1200"/>
            </a:lvl5pPr>
          </a:lstStyle>
          <a:p>
            <a:pPr lvl="0"/>
            <a:r>
              <a:rPr lang="de-DE" dirty="0"/>
              <a:t>Name des Vortragenden</a:t>
            </a:r>
          </a:p>
          <a:p>
            <a:pPr lvl="0"/>
            <a:r>
              <a:rPr lang="de-DE" dirty="0"/>
              <a:t>Lehrstuhl / Institut</a:t>
            </a:r>
          </a:p>
          <a:p>
            <a:pPr lvl="0"/>
            <a:r>
              <a:rPr lang="de-DE" dirty="0"/>
              <a:t>Universität Augsburg</a:t>
            </a:r>
          </a:p>
          <a:p>
            <a:pPr lvl="0"/>
            <a:r>
              <a:rPr lang="de-DE" dirty="0"/>
              <a:t>email@uni-augsburg.de</a:t>
            </a:r>
          </a:p>
          <a:p>
            <a:pPr lvl="0"/>
            <a:r>
              <a:rPr lang="de-DE" dirty="0"/>
              <a:t>www.uni-augsburg.de</a:t>
            </a:r>
          </a:p>
        </p:txBody>
      </p:sp>
    </p:spTree>
    <p:extLst>
      <p:ext uri="{BB962C8B-B14F-4D97-AF65-F5344CB8AC3E}">
        <p14:creationId xmlns:p14="http://schemas.microsoft.com/office/powerpoint/2010/main" val="3641586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hasCustomPrompt="1"/>
          </p:nvPr>
        </p:nvSpPr>
        <p:spPr/>
        <p:txBody>
          <a:bodyPr/>
          <a:lstStyle>
            <a:lvl1pPr>
              <a:lnSpc>
                <a:spcPct val="90000"/>
              </a:lnSpc>
              <a:defRPr/>
            </a:lvl1pPr>
          </a:lstStyle>
          <a:p>
            <a:r>
              <a:rPr lang="de-DE" dirty="0"/>
              <a:t>Agenda bearbeiten</a:t>
            </a:r>
          </a:p>
        </p:txBody>
      </p:sp>
      <p:sp>
        <p:nvSpPr>
          <p:cNvPr id="10" name="Textplatzhalter 9">
            <a:extLst>
              <a:ext uri="{FF2B5EF4-FFF2-40B4-BE49-F238E27FC236}">
                <a16:creationId xmlns:a16="http://schemas.microsoft.com/office/drawing/2014/main" id="{32E2A15C-36F2-4D8B-8A93-D9D64240FD88}"/>
              </a:ext>
            </a:extLst>
          </p:cNvPr>
          <p:cNvSpPr>
            <a:spLocks noGrp="1"/>
          </p:cNvSpPr>
          <p:nvPr>
            <p:ph type="body" sz="quarter" idx="13" hasCustomPrompt="1"/>
          </p:nvPr>
        </p:nvSpPr>
        <p:spPr>
          <a:xfrm>
            <a:off x="718801" y="167400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1</a:t>
            </a:r>
          </a:p>
        </p:txBody>
      </p:sp>
      <p:sp>
        <p:nvSpPr>
          <p:cNvPr id="11" name="Textplatzhalter 9">
            <a:extLst>
              <a:ext uri="{FF2B5EF4-FFF2-40B4-BE49-F238E27FC236}">
                <a16:creationId xmlns:a16="http://schemas.microsoft.com/office/drawing/2014/main" id="{247F7E03-1BC0-4352-B5D7-74FD71D1C7A3}"/>
              </a:ext>
            </a:extLst>
          </p:cNvPr>
          <p:cNvSpPr>
            <a:spLocks noGrp="1"/>
          </p:cNvSpPr>
          <p:nvPr>
            <p:ph type="body" sz="quarter" idx="14"/>
          </p:nvPr>
        </p:nvSpPr>
        <p:spPr>
          <a:xfrm>
            <a:off x="1388853" y="1674000"/>
            <a:ext cx="10083148" cy="454456"/>
          </a:xfrm>
        </p:spPr>
        <p:txBody>
          <a:bodyPr anchor="ctr"/>
          <a:lstStyle>
            <a:lvl1pPr>
              <a:spcBef>
                <a:spcPts val="0"/>
              </a:spcBef>
              <a:defRPr/>
            </a:lvl1pPr>
          </a:lstStyle>
          <a:p>
            <a:pPr lvl="0"/>
            <a:r>
              <a:rPr lang="en-US"/>
              <a:t>Click to edit Master text styles</a:t>
            </a:r>
          </a:p>
        </p:txBody>
      </p:sp>
      <p:sp>
        <p:nvSpPr>
          <p:cNvPr id="14" name="Textplatzhalter 9">
            <a:extLst>
              <a:ext uri="{FF2B5EF4-FFF2-40B4-BE49-F238E27FC236}">
                <a16:creationId xmlns:a16="http://schemas.microsoft.com/office/drawing/2014/main" id="{302EB242-6759-421D-A0C7-F4CF10139933}"/>
              </a:ext>
            </a:extLst>
          </p:cNvPr>
          <p:cNvSpPr>
            <a:spLocks noGrp="1"/>
          </p:cNvSpPr>
          <p:nvPr>
            <p:ph type="body" sz="quarter" idx="15" hasCustomPrompt="1"/>
          </p:nvPr>
        </p:nvSpPr>
        <p:spPr>
          <a:xfrm>
            <a:off x="718801" y="227250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2</a:t>
            </a:r>
          </a:p>
        </p:txBody>
      </p:sp>
      <p:sp>
        <p:nvSpPr>
          <p:cNvPr id="15" name="Textplatzhalter 9">
            <a:extLst>
              <a:ext uri="{FF2B5EF4-FFF2-40B4-BE49-F238E27FC236}">
                <a16:creationId xmlns:a16="http://schemas.microsoft.com/office/drawing/2014/main" id="{45C34F65-3A66-407A-AC33-9E9AC739BCE1}"/>
              </a:ext>
            </a:extLst>
          </p:cNvPr>
          <p:cNvSpPr>
            <a:spLocks noGrp="1"/>
          </p:cNvSpPr>
          <p:nvPr>
            <p:ph type="body" sz="quarter" idx="16"/>
          </p:nvPr>
        </p:nvSpPr>
        <p:spPr>
          <a:xfrm>
            <a:off x="1388853" y="2272506"/>
            <a:ext cx="10083148" cy="454456"/>
          </a:xfrm>
        </p:spPr>
        <p:txBody>
          <a:bodyPr anchor="ctr"/>
          <a:lstStyle>
            <a:lvl1pPr>
              <a:spcBef>
                <a:spcPts val="0"/>
              </a:spcBef>
              <a:defRPr/>
            </a:lvl1pPr>
          </a:lstStyle>
          <a:p>
            <a:pPr lvl="0"/>
            <a:r>
              <a:rPr lang="en-US"/>
              <a:t>Click to edit Master text styles</a:t>
            </a:r>
          </a:p>
        </p:txBody>
      </p:sp>
      <p:sp>
        <p:nvSpPr>
          <p:cNvPr id="18" name="Textplatzhalter 9">
            <a:extLst>
              <a:ext uri="{FF2B5EF4-FFF2-40B4-BE49-F238E27FC236}">
                <a16:creationId xmlns:a16="http://schemas.microsoft.com/office/drawing/2014/main" id="{71E94EB5-4533-46FD-B546-2C7D91C964A2}"/>
              </a:ext>
            </a:extLst>
          </p:cNvPr>
          <p:cNvSpPr>
            <a:spLocks noGrp="1"/>
          </p:cNvSpPr>
          <p:nvPr>
            <p:ph type="body" sz="quarter" idx="17" hasCustomPrompt="1"/>
          </p:nvPr>
        </p:nvSpPr>
        <p:spPr>
          <a:xfrm>
            <a:off x="718801" y="2871012"/>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3</a:t>
            </a:r>
          </a:p>
        </p:txBody>
      </p:sp>
      <p:sp>
        <p:nvSpPr>
          <p:cNvPr id="19" name="Textplatzhalter 9">
            <a:extLst>
              <a:ext uri="{FF2B5EF4-FFF2-40B4-BE49-F238E27FC236}">
                <a16:creationId xmlns:a16="http://schemas.microsoft.com/office/drawing/2014/main" id="{54A319A0-A115-4B70-A4D5-8BEBE4B718A0}"/>
              </a:ext>
            </a:extLst>
          </p:cNvPr>
          <p:cNvSpPr>
            <a:spLocks noGrp="1"/>
          </p:cNvSpPr>
          <p:nvPr>
            <p:ph type="body" sz="quarter" idx="18"/>
          </p:nvPr>
        </p:nvSpPr>
        <p:spPr>
          <a:xfrm>
            <a:off x="1388853" y="2871012"/>
            <a:ext cx="10083148" cy="454456"/>
          </a:xfrm>
        </p:spPr>
        <p:txBody>
          <a:bodyPr anchor="ctr"/>
          <a:lstStyle>
            <a:lvl1pPr>
              <a:spcBef>
                <a:spcPts val="0"/>
              </a:spcBef>
              <a:defRPr/>
            </a:lvl1pPr>
          </a:lstStyle>
          <a:p>
            <a:pPr lvl="0"/>
            <a:r>
              <a:rPr lang="en-US"/>
              <a:t>Click to edit Master text styles</a:t>
            </a:r>
          </a:p>
        </p:txBody>
      </p:sp>
      <p:sp>
        <p:nvSpPr>
          <p:cNvPr id="20" name="Textplatzhalter 9">
            <a:extLst>
              <a:ext uri="{FF2B5EF4-FFF2-40B4-BE49-F238E27FC236}">
                <a16:creationId xmlns:a16="http://schemas.microsoft.com/office/drawing/2014/main" id="{A011A145-9E4D-4A7A-BB4B-0532D386D494}"/>
              </a:ext>
            </a:extLst>
          </p:cNvPr>
          <p:cNvSpPr>
            <a:spLocks noGrp="1"/>
          </p:cNvSpPr>
          <p:nvPr>
            <p:ph type="body" sz="quarter" idx="19" hasCustomPrompt="1"/>
          </p:nvPr>
        </p:nvSpPr>
        <p:spPr>
          <a:xfrm>
            <a:off x="718801" y="3469518"/>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4</a:t>
            </a:r>
          </a:p>
        </p:txBody>
      </p:sp>
      <p:sp>
        <p:nvSpPr>
          <p:cNvPr id="21" name="Textplatzhalter 9">
            <a:extLst>
              <a:ext uri="{FF2B5EF4-FFF2-40B4-BE49-F238E27FC236}">
                <a16:creationId xmlns:a16="http://schemas.microsoft.com/office/drawing/2014/main" id="{A5CBB88F-7954-4F5B-9A12-2541D2F95E8C}"/>
              </a:ext>
            </a:extLst>
          </p:cNvPr>
          <p:cNvSpPr>
            <a:spLocks noGrp="1"/>
          </p:cNvSpPr>
          <p:nvPr>
            <p:ph type="body" sz="quarter" idx="20"/>
          </p:nvPr>
        </p:nvSpPr>
        <p:spPr>
          <a:xfrm>
            <a:off x="1388853" y="3469518"/>
            <a:ext cx="10083148" cy="454456"/>
          </a:xfrm>
        </p:spPr>
        <p:txBody>
          <a:bodyPr anchor="ctr"/>
          <a:lstStyle>
            <a:lvl1pPr>
              <a:spcBef>
                <a:spcPts val="0"/>
              </a:spcBef>
              <a:defRPr/>
            </a:lvl1pPr>
          </a:lstStyle>
          <a:p>
            <a:pPr lvl="0"/>
            <a:r>
              <a:rPr lang="en-US"/>
              <a:t>Click to edit Master text styles</a:t>
            </a:r>
          </a:p>
        </p:txBody>
      </p:sp>
      <p:sp>
        <p:nvSpPr>
          <p:cNvPr id="22" name="Textplatzhalter 9">
            <a:extLst>
              <a:ext uri="{FF2B5EF4-FFF2-40B4-BE49-F238E27FC236}">
                <a16:creationId xmlns:a16="http://schemas.microsoft.com/office/drawing/2014/main" id="{F35F7BDD-A9F3-4153-B660-5242A2169CEA}"/>
              </a:ext>
            </a:extLst>
          </p:cNvPr>
          <p:cNvSpPr>
            <a:spLocks noGrp="1"/>
          </p:cNvSpPr>
          <p:nvPr>
            <p:ph type="body" sz="quarter" idx="21" hasCustomPrompt="1"/>
          </p:nvPr>
        </p:nvSpPr>
        <p:spPr>
          <a:xfrm>
            <a:off x="718801" y="4068024"/>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5</a:t>
            </a:r>
          </a:p>
        </p:txBody>
      </p:sp>
      <p:sp>
        <p:nvSpPr>
          <p:cNvPr id="23" name="Textplatzhalter 9">
            <a:extLst>
              <a:ext uri="{FF2B5EF4-FFF2-40B4-BE49-F238E27FC236}">
                <a16:creationId xmlns:a16="http://schemas.microsoft.com/office/drawing/2014/main" id="{FC048C23-9126-42E7-82B5-97EB2F721A5F}"/>
              </a:ext>
            </a:extLst>
          </p:cNvPr>
          <p:cNvSpPr>
            <a:spLocks noGrp="1"/>
          </p:cNvSpPr>
          <p:nvPr>
            <p:ph type="body" sz="quarter" idx="22"/>
          </p:nvPr>
        </p:nvSpPr>
        <p:spPr>
          <a:xfrm>
            <a:off x="1388853" y="4068024"/>
            <a:ext cx="10083148" cy="454456"/>
          </a:xfrm>
        </p:spPr>
        <p:txBody>
          <a:bodyPr anchor="ctr"/>
          <a:lstStyle>
            <a:lvl1pPr>
              <a:spcBef>
                <a:spcPts val="0"/>
              </a:spcBef>
              <a:defRPr/>
            </a:lvl1pPr>
          </a:lstStyle>
          <a:p>
            <a:pPr lvl="0"/>
            <a:r>
              <a:rPr lang="en-US"/>
              <a:t>Click to edit Master text styles</a:t>
            </a:r>
          </a:p>
        </p:txBody>
      </p:sp>
      <p:sp>
        <p:nvSpPr>
          <p:cNvPr id="24" name="Textplatzhalter 9">
            <a:extLst>
              <a:ext uri="{FF2B5EF4-FFF2-40B4-BE49-F238E27FC236}">
                <a16:creationId xmlns:a16="http://schemas.microsoft.com/office/drawing/2014/main" id="{A1B91F1B-2C4C-4212-9298-1121AC51EA84}"/>
              </a:ext>
            </a:extLst>
          </p:cNvPr>
          <p:cNvSpPr>
            <a:spLocks noGrp="1"/>
          </p:cNvSpPr>
          <p:nvPr>
            <p:ph type="body" sz="quarter" idx="23" hasCustomPrompt="1"/>
          </p:nvPr>
        </p:nvSpPr>
        <p:spPr>
          <a:xfrm>
            <a:off x="718801" y="4666530"/>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6</a:t>
            </a:r>
          </a:p>
        </p:txBody>
      </p:sp>
      <p:sp>
        <p:nvSpPr>
          <p:cNvPr id="25" name="Textplatzhalter 9">
            <a:extLst>
              <a:ext uri="{FF2B5EF4-FFF2-40B4-BE49-F238E27FC236}">
                <a16:creationId xmlns:a16="http://schemas.microsoft.com/office/drawing/2014/main" id="{FF2F1C85-70FA-41E4-AA76-051C378C205D}"/>
              </a:ext>
            </a:extLst>
          </p:cNvPr>
          <p:cNvSpPr>
            <a:spLocks noGrp="1"/>
          </p:cNvSpPr>
          <p:nvPr>
            <p:ph type="body" sz="quarter" idx="24"/>
          </p:nvPr>
        </p:nvSpPr>
        <p:spPr>
          <a:xfrm>
            <a:off x="1388853" y="4666530"/>
            <a:ext cx="10083148" cy="454456"/>
          </a:xfrm>
        </p:spPr>
        <p:txBody>
          <a:bodyPr anchor="ctr"/>
          <a:lstStyle>
            <a:lvl1pPr>
              <a:spcBef>
                <a:spcPts val="0"/>
              </a:spcBef>
              <a:defRPr/>
            </a:lvl1pPr>
          </a:lstStyle>
          <a:p>
            <a:pPr lvl="0"/>
            <a:r>
              <a:rPr lang="en-US"/>
              <a:t>Click to edit Master text styles</a:t>
            </a:r>
          </a:p>
        </p:txBody>
      </p:sp>
      <p:sp>
        <p:nvSpPr>
          <p:cNvPr id="26" name="Textplatzhalter 9">
            <a:extLst>
              <a:ext uri="{FF2B5EF4-FFF2-40B4-BE49-F238E27FC236}">
                <a16:creationId xmlns:a16="http://schemas.microsoft.com/office/drawing/2014/main" id="{FEAF962C-F9F1-4077-883E-342B185C229E}"/>
              </a:ext>
            </a:extLst>
          </p:cNvPr>
          <p:cNvSpPr>
            <a:spLocks noGrp="1"/>
          </p:cNvSpPr>
          <p:nvPr>
            <p:ph type="body" sz="quarter" idx="25" hasCustomPrompt="1"/>
          </p:nvPr>
        </p:nvSpPr>
        <p:spPr>
          <a:xfrm>
            <a:off x="718801" y="5265036"/>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7</a:t>
            </a:r>
          </a:p>
        </p:txBody>
      </p:sp>
      <p:sp>
        <p:nvSpPr>
          <p:cNvPr id="27" name="Textplatzhalter 9">
            <a:extLst>
              <a:ext uri="{FF2B5EF4-FFF2-40B4-BE49-F238E27FC236}">
                <a16:creationId xmlns:a16="http://schemas.microsoft.com/office/drawing/2014/main" id="{6E1706DB-CE29-4A10-903E-B98EFF5F7D5F}"/>
              </a:ext>
            </a:extLst>
          </p:cNvPr>
          <p:cNvSpPr>
            <a:spLocks noGrp="1"/>
          </p:cNvSpPr>
          <p:nvPr>
            <p:ph type="body" sz="quarter" idx="26"/>
          </p:nvPr>
        </p:nvSpPr>
        <p:spPr>
          <a:xfrm>
            <a:off x="1388853" y="5265036"/>
            <a:ext cx="10083148" cy="454456"/>
          </a:xfrm>
        </p:spPr>
        <p:txBody>
          <a:bodyPr anchor="ctr"/>
          <a:lstStyle>
            <a:lvl1pPr>
              <a:spcBef>
                <a:spcPts val="0"/>
              </a:spcBef>
              <a:defRPr/>
            </a:lvl1pPr>
          </a:lstStyle>
          <a:p>
            <a:pPr lvl="0"/>
            <a:r>
              <a:rPr lang="en-US"/>
              <a:t>Click to edit Master text styles</a:t>
            </a:r>
          </a:p>
        </p:txBody>
      </p:sp>
      <p:sp>
        <p:nvSpPr>
          <p:cNvPr id="28" name="Textplatzhalter 9">
            <a:extLst>
              <a:ext uri="{FF2B5EF4-FFF2-40B4-BE49-F238E27FC236}">
                <a16:creationId xmlns:a16="http://schemas.microsoft.com/office/drawing/2014/main" id="{660CFC27-004E-40B1-907C-BD2C10998D97}"/>
              </a:ext>
            </a:extLst>
          </p:cNvPr>
          <p:cNvSpPr>
            <a:spLocks noGrp="1"/>
          </p:cNvSpPr>
          <p:nvPr>
            <p:ph type="body" sz="quarter" idx="27" hasCustomPrompt="1"/>
          </p:nvPr>
        </p:nvSpPr>
        <p:spPr>
          <a:xfrm>
            <a:off x="718801" y="5863545"/>
            <a:ext cx="452077" cy="454456"/>
          </a:xfrm>
          <a:ln w="6350">
            <a:solidFill>
              <a:schemeClr val="tx2"/>
            </a:solidFill>
          </a:ln>
        </p:spPr>
        <p:txBody>
          <a:bodyPr anchor="ctr"/>
          <a:lstStyle>
            <a:lvl1pPr algn="ctr">
              <a:spcBef>
                <a:spcPts val="0"/>
              </a:spcBef>
              <a:defRPr>
                <a:solidFill>
                  <a:schemeClr val="tx2"/>
                </a:solidFill>
                <a:latin typeface="+mj-lt"/>
              </a:defRPr>
            </a:lvl1pPr>
          </a:lstStyle>
          <a:p>
            <a:pPr lvl="0"/>
            <a:r>
              <a:rPr lang="de-DE" dirty="0"/>
              <a:t>8</a:t>
            </a:r>
          </a:p>
        </p:txBody>
      </p:sp>
      <p:sp>
        <p:nvSpPr>
          <p:cNvPr id="29" name="Textplatzhalter 9">
            <a:extLst>
              <a:ext uri="{FF2B5EF4-FFF2-40B4-BE49-F238E27FC236}">
                <a16:creationId xmlns:a16="http://schemas.microsoft.com/office/drawing/2014/main" id="{600778BA-EA2B-4461-92EE-2515F92A6CC3}"/>
              </a:ext>
            </a:extLst>
          </p:cNvPr>
          <p:cNvSpPr>
            <a:spLocks noGrp="1"/>
          </p:cNvSpPr>
          <p:nvPr>
            <p:ph type="body" sz="quarter" idx="28"/>
          </p:nvPr>
        </p:nvSpPr>
        <p:spPr>
          <a:xfrm>
            <a:off x="1388853" y="5863545"/>
            <a:ext cx="10083148" cy="454456"/>
          </a:xfrm>
        </p:spPr>
        <p:txBody>
          <a:bodyPr anchor="ctr"/>
          <a:lstStyle>
            <a:lvl1pPr>
              <a:spcBef>
                <a:spcPts val="0"/>
              </a:spcBef>
              <a:defRPr/>
            </a:lvl1pPr>
          </a:lstStyle>
          <a:p>
            <a:pPr lvl="0"/>
            <a:r>
              <a:rPr lang="en-US"/>
              <a:t>Click to edit Master text styles</a:t>
            </a:r>
          </a:p>
        </p:txBody>
      </p:sp>
      <p:sp>
        <p:nvSpPr>
          <p:cNvPr id="6" name="Datumsplatzhalter 5">
            <a:extLst>
              <a:ext uri="{FF2B5EF4-FFF2-40B4-BE49-F238E27FC236}">
                <a16:creationId xmlns:a16="http://schemas.microsoft.com/office/drawing/2014/main" id="{0FFFAAF7-A186-463C-8A57-2967A904EC2D}"/>
              </a:ext>
            </a:extLst>
          </p:cNvPr>
          <p:cNvSpPr>
            <a:spLocks noGrp="1"/>
          </p:cNvSpPr>
          <p:nvPr>
            <p:ph type="dt" sz="half" idx="29"/>
          </p:nvPr>
        </p:nvSpPr>
        <p:spPr/>
        <p:txBody>
          <a:bodyPr/>
          <a:lstStyle/>
          <a:p>
            <a:r>
              <a:rPr lang="de-DE"/>
              <a:t>|    27.05.2024</a:t>
            </a:r>
            <a:endParaRPr lang="de-DE" dirty="0"/>
          </a:p>
        </p:txBody>
      </p:sp>
      <p:sp>
        <p:nvSpPr>
          <p:cNvPr id="7" name="Fußzeilenplatzhalter 6">
            <a:extLst>
              <a:ext uri="{FF2B5EF4-FFF2-40B4-BE49-F238E27FC236}">
                <a16:creationId xmlns:a16="http://schemas.microsoft.com/office/drawing/2014/main" id="{438B0277-B24A-455C-B618-B1CC535BB072}"/>
              </a:ext>
            </a:extLst>
          </p:cNvPr>
          <p:cNvSpPr>
            <a:spLocks noGrp="1"/>
          </p:cNvSpPr>
          <p:nvPr>
            <p:ph type="ftr" sz="quarter" idx="30"/>
          </p:nvPr>
        </p:nvSpPr>
        <p:spPr/>
        <p:txBody>
          <a:bodyPr/>
          <a:lstStyle/>
          <a:p>
            <a:r>
              <a:rPr lang="de-DE"/>
              <a:t>|    Universität Augsburg    |</a:t>
            </a:r>
            <a:endParaRPr lang="de-DE" dirty="0"/>
          </a:p>
        </p:txBody>
      </p:sp>
      <p:sp>
        <p:nvSpPr>
          <p:cNvPr id="8" name="Foliennummernplatzhalter 7">
            <a:extLst>
              <a:ext uri="{FF2B5EF4-FFF2-40B4-BE49-F238E27FC236}">
                <a16:creationId xmlns:a16="http://schemas.microsoft.com/office/drawing/2014/main" id="{394A83BA-0D79-41BA-AB81-54F0ECD7ADEA}"/>
              </a:ext>
            </a:extLst>
          </p:cNvPr>
          <p:cNvSpPr>
            <a:spLocks noGrp="1"/>
          </p:cNvSpPr>
          <p:nvPr>
            <p:ph type="sldNum" sz="quarter" idx="31"/>
          </p:nvPr>
        </p:nvSpPr>
        <p:spPr/>
        <p:txBody>
          <a:bodyPr/>
          <a:lstStyle/>
          <a:p>
            <a:fld id="{6567D7EC-8799-48C5-898A-08E264972062}" type="slidenum">
              <a:rPr lang="de-DE" smtClean="0"/>
              <a:pPr/>
              <a:t>‹#›</a:t>
            </a:fld>
            <a:endParaRPr lang="de-DE" dirty="0"/>
          </a:p>
        </p:txBody>
      </p:sp>
      <p:cxnSp>
        <p:nvCxnSpPr>
          <p:cNvPr id="30" name="Gerader Verbinder 29">
            <a:extLst>
              <a:ext uri="{FF2B5EF4-FFF2-40B4-BE49-F238E27FC236}">
                <a16:creationId xmlns:a16="http://schemas.microsoft.com/office/drawing/2014/main" id="{C33E0BAB-92C8-487C-922B-2967EA55C038}"/>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27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p:txBody>
          <a:bodyPr/>
          <a:lstStyle>
            <a:lvl5pPr>
              <a:spcBef>
                <a:spcPts val="2400"/>
              </a:spcBef>
              <a:defRPr/>
            </a:lvl5pPr>
          </a:lstStyle>
          <a:p>
            <a:pPr lvl="0"/>
            <a:r>
              <a:rPr lang="en-US"/>
              <a:t>Click to edit Master text styles</a:t>
            </a:r>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2F00719E-AEFE-40BF-8FAF-96026E0CB3E3}"/>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45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3191B-4AC7-4174-A149-F6438EA62F18}"/>
              </a:ext>
            </a:extLst>
          </p:cNvPr>
          <p:cNvSpPr>
            <a:spLocks noGrp="1"/>
          </p:cNvSpPr>
          <p:nvPr>
            <p:ph type="title"/>
          </p:nvPr>
        </p:nvSpPr>
        <p:spPr>
          <a:xfrm>
            <a:off x="719400" y="0"/>
            <a:ext cx="10753200" cy="1018800"/>
          </a:xfrm>
        </p:spPr>
        <p:txBody>
          <a:bodyPr/>
          <a:lstStyle/>
          <a:p>
            <a:r>
              <a:rPr lang="en-US"/>
              <a:t>Click to edit Master title style</a:t>
            </a:r>
            <a:endParaRPr lang="de-DE" dirty="0"/>
          </a:p>
        </p:txBody>
      </p:sp>
      <p:sp>
        <p:nvSpPr>
          <p:cNvPr id="3" name="Inhaltsplatzhalter 2">
            <a:extLst>
              <a:ext uri="{FF2B5EF4-FFF2-40B4-BE49-F238E27FC236}">
                <a16:creationId xmlns:a16="http://schemas.microsoft.com/office/drawing/2014/main" id="{2FDF57CA-FDD8-4477-8838-954978A022D0}"/>
              </a:ext>
            </a:extLst>
          </p:cNvPr>
          <p:cNvSpPr>
            <a:spLocks noGrp="1"/>
          </p:cNvSpPr>
          <p:nvPr>
            <p:ph sz="half" idx="1"/>
          </p:nvPr>
        </p:nvSpPr>
        <p:spPr>
          <a:xfrm>
            <a:off x="719998" y="1674000"/>
            <a:ext cx="5196001" cy="4644000"/>
          </a:xfrm>
        </p:spPr>
        <p:txBody>
          <a:bodyPr/>
          <a:lstStyle/>
          <a:p>
            <a:pPr lvl="0"/>
            <a:r>
              <a:rPr lang="en-US"/>
              <a:t>Click to edit Master text styles</a:t>
            </a:r>
          </a:p>
        </p:txBody>
      </p:sp>
      <p:sp>
        <p:nvSpPr>
          <p:cNvPr id="4" name="Inhaltsplatzhalter 3">
            <a:extLst>
              <a:ext uri="{FF2B5EF4-FFF2-40B4-BE49-F238E27FC236}">
                <a16:creationId xmlns:a16="http://schemas.microsoft.com/office/drawing/2014/main" id="{121B25B6-EA2C-412E-A643-20DC8008DAE3}"/>
              </a:ext>
            </a:extLst>
          </p:cNvPr>
          <p:cNvSpPr>
            <a:spLocks noGrp="1"/>
          </p:cNvSpPr>
          <p:nvPr>
            <p:ph sz="half" idx="2"/>
          </p:nvPr>
        </p:nvSpPr>
        <p:spPr>
          <a:xfrm>
            <a:off x="6277800" y="1674000"/>
            <a:ext cx="5194800" cy="4644000"/>
          </a:xfrm>
        </p:spPr>
        <p:txBody>
          <a:bodyPr/>
          <a:lstStyle/>
          <a:p>
            <a:pPr lvl="0"/>
            <a:r>
              <a:rPr lang="en-US"/>
              <a:t>Click to edit Master text styles</a:t>
            </a:r>
          </a:p>
        </p:txBody>
      </p:sp>
      <p:sp>
        <p:nvSpPr>
          <p:cNvPr id="11" name="Untertitel 2">
            <a:extLst>
              <a:ext uri="{FF2B5EF4-FFF2-40B4-BE49-F238E27FC236}">
                <a16:creationId xmlns:a16="http://schemas.microsoft.com/office/drawing/2014/main" id="{FDF8825B-3245-4662-AA31-A835325A6290}"/>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5" name="Datumsplatzhalter 4">
            <a:extLst>
              <a:ext uri="{FF2B5EF4-FFF2-40B4-BE49-F238E27FC236}">
                <a16:creationId xmlns:a16="http://schemas.microsoft.com/office/drawing/2014/main" id="{E030A947-F9C9-4338-985F-6640D3DACA90}"/>
              </a:ext>
            </a:extLst>
          </p:cNvPr>
          <p:cNvSpPr>
            <a:spLocks noGrp="1"/>
          </p:cNvSpPr>
          <p:nvPr>
            <p:ph type="dt" sz="half" idx="14"/>
          </p:nvPr>
        </p:nvSpPr>
        <p:spPr/>
        <p:txBody>
          <a:bodyPr/>
          <a:lstStyle/>
          <a:p>
            <a:r>
              <a:rPr lang="de-DE"/>
              <a:t>|    27.05.2024</a:t>
            </a:r>
            <a:endParaRPr lang="de-DE" dirty="0"/>
          </a:p>
        </p:txBody>
      </p:sp>
      <p:sp>
        <p:nvSpPr>
          <p:cNvPr id="6" name="Fußzeilenplatzhalter 5">
            <a:extLst>
              <a:ext uri="{FF2B5EF4-FFF2-40B4-BE49-F238E27FC236}">
                <a16:creationId xmlns:a16="http://schemas.microsoft.com/office/drawing/2014/main" id="{39328F92-46E9-44F4-AACE-AC3B5106AD4A}"/>
              </a:ext>
            </a:extLst>
          </p:cNvPr>
          <p:cNvSpPr>
            <a:spLocks noGrp="1"/>
          </p:cNvSpPr>
          <p:nvPr>
            <p:ph type="ftr" sz="quarter" idx="15"/>
          </p:nvPr>
        </p:nvSpPr>
        <p:spPr/>
        <p:txBody>
          <a:bodyPr/>
          <a:lstStyle/>
          <a:p>
            <a:r>
              <a:rPr lang="de-DE"/>
              <a:t>|    Universität Augsburg    |</a:t>
            </a:r>
            <a:endParaRPr lang="de-DE" dirty="0"/>
          </a:p>
        </p:txBody>
      </p:sp>
      <p:sp>
        <p:nvSpPr>
          <p:cNvPr id="7" name="Foliennummernplatzhalter 6">
            <a:extLst>
              <a:ext uri="{FF2B5EF4-FFF2-40B4-BE49-F238E27FC236}">
                <a16:creationId xmlns:a16="http://schemas.microsoft.com/office/drawing/2014/main" id="{3F388D70-D393-490E-823B-019BFCD2A8AB}"/>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9" name="Gerader Verbinder 8">
            <a:extLst>
              <a:ext uri="{FF2B5EF4-FFF2-40B4-BE49-F238E27FC236}">
                <a16:creationId xmlns:a16="http://schemas.microsoft.com/office/drawing/2014/main" id="{BEF240D4-D025-4F47-AD9B-871B6AE1E33B}"/>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11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0EE4D9F-AC7A-4F8D-AC64-47E047663F4F}"/>
              </a:ext>
            </a:extLst>
          </p:cNvPr>
          <p:cNvSpPr>
            <a:spLocks noGrp="1"/>
          </p:cNvSpPr>
          <p:nvPr>
            <p:ph idx="1"/>
          </p:nvPr>
        </p:nvSpPr>
        <p:spPr>
          <a:xfrm>
            <a:off x="719999" y="1674000"/>
            <a:ext cx="3344400" cy="4644000"/>
          </a:xfrm>
        </p:spPr>
        <p:txBody>
          <a:bodyPr/>
          <a:lstStyle>
            <a:lvl5pPr>
              <a:spcBef>
                <a:spcPts val="2400"/>
              </a:spcBef>
              <a:defRPr/>
            </a:lvl5pPr>
          </a:lstStyle>
          <a:p>
            <a:pPr lvl="0"/>
            <a:r>
              <a:rPr lang="en-US"/>
              <a:t>Click to edit Master text styles</a:t>
            </a:r>
          </a:p>
        </p:txBody>
      </p:sp>
      <p:sp>
        <p:nvSpPr>
          <p:cNvPr id="13" name="Inhaltsplatzhalter 2">
            <a:extLst>
              <a:ext uri="{FF2B5EF4-FFF2-40B4-BE49-F238E27FC236}">
                <a16:creationId xmlns:a16="http://schemas.microsoft.com/office/drawing/2014/main" id="{C1F0A7B3-7902-4E64-A96A-2B8FD953AE80}"/>
              </a:ext>
            </a:extLst>
          </p:cNvPr>
          <p:cNvSpPr>
            <a:spLocks noGrp="1"/>
          </p:cNvSpPr>
          <p:nvPr>
            <p:ph idx="17"/>
          </p:nvPr>
        </p:nvSpPr>
        <p:spPr>
          <a:xfrm>
            <a:off x="4424399" y="1674000"/>
            <a:ext cx="3344400" cy="4644000"/>
          </a:xfrm>
        </p:spPr>
        <p:txBody>
          <a:bodyPr/>
          <a:lstStyle>
            <a:lvl5pPr>
              <a:spcBef>
                <a:spcPts val="2400"/>
              </a:spcBef>
              <a:defRPr/>
            </a:lvl5pPr>
          </a:lstStyle>
          <a:p>
            <a:pPr lvl="0"/>
            <a:r>
              <a:rPr lang="en-US"/>
              <a:t>Click to edit Master text styles</a:t>
            </a:r>
          </a:p>
        </p:txBody>
      </p:sp>
      <p:sp>
        <p:nvSpPr>
          <p:cNvPr id="15" name="Inhaltsplatzhalter 2">
            <a:extLst>
              <a:ext uri="{FF2B5EF4-FFF2-40B4-BE49-F238E27FC236}">
                <a16:creationId xmlns:a16="http://schemas.microsoft.com/office/drawing/2014/main" id="{EB645276-BF98-443B-8257-0168D878217E}"/>
              </a:ext>
            </a:extLst>
          </p:cNvPr>
          <p:cNvSpPr>
            <a:spLocks noGrp="1"/>
          </p:cNvSpPr>
          <p:nvPr>
            <p:ph idx="18"/>
          </p:nvPr>
        </p:nvSpPr>
        <p:spPr>
          <a:xfrm>
            <a:off x="8128799" y="1674000"/>
            <a:ext cx="3344400" cy="4644000"/>
          </a:xfrm>
        </p:spPr>
        <p:txBody>
          <a:bodyPr/>
          <a:lstStyle>
            <a:lvl5pPr>
              <a:spcBef>
                <a:spcPts val="2400"/>
              </a:spcBef>
              <a:defRPr/>
            </a:lvl5pPr>
          </a:lstStyle>
          <a:p>
            <a:pPr lvl="0"/>
            <a:r>
              <a:rPr lang="en-US"/>
              <a:t>Click to edit Master text styles</a:t>
            </a:r>
          </a:p>
        </p:txBody>
      </p:sp>
      <p:sp>
        <p:nvSpPr>
          <p:cNvPr id="2" name="Titel 1">
            <a:extLst>
              <a:ext uri="{FF2B5EF4-FFF2-40B4-BE49-F238E27FC236}">
                <a16:creationId xmlns:a16="http://schemas.microsoft.com/office/drawing/2014/main" id="{7E4811EB-2863-4359-BDFD-9EDD3692D0B8}"/>
              </a:ext>
            </a:extLst>
          </p:cNvPr>
          <p:cNvSpPr>
            <a:spLocks noGrp="1"/>
          </p:cNvSpPr>
          <p:nvPr>
            <p:ph type="title"/>
          </p:nvPr>
        </p:nvSpPr>
        <p:spPr/>
        <p:txBody>
          <a:bodyPr/>
          <a:lstStyle>
            <a:lvl1pPr>
              <a:lnSpc>
                <a:spcPct val="90000"/>
              </a:lnSpc>
              <a:defRPr/>
            </a:lvl1pPr>
          </a:lstStyle>
          <a:p>
            <a:r>
              <a:rPr lang="en-US"/>
              <a:t>Click to edit Master title style</a:t>
            </a:r>
            <a:endParaRPr lang="de-DE" dirty="0"/>
          </a:p>
        </p:txBody>
      </p:sp>
      <p:sp>
        <p:nvSpPr>
          <p:cNvPr id="7" name="Untertitel 2">
            <a:extLst>
              <a:ext uri="{FF2B5EF4-FFF2-40B4-BE49-F238E27FC236}">
                <a16:creationId xmlns:a16="http://schemas.microsoft.com/office/drawing/2014/main" id="{A21B2CDA-444B-4D1C-84B6-C58E2001FD04}"/>
              </a:ext>
            </a:extLst>
          </p:cNvPr>
          <p:cNvSpPr>
            <a:spLocks noGrp="1"/>
          </p:cNvSpPr>
          <p:nvPr>
            <p:ph type="subTitle" idx="13"/>
          </p:nvPr>
        </p:nvSpPr>
        <p:spPr>
          <a:xfrm>
            <a:off x="719400" y="1181818"/>
            <a:ext cx="10753200" cy="366609"/>
          </a:xfrm>
        </p:spPr>
        <p:txBody>
          <a:bodyPr>
            <a:noAutofit/>
          </a:bodyPr>
          <a:lstStyle>
            <a:lvl1pPr marL="0" indent="0" algn="l">
              <a:spcBef>
                <a:spcPts val="0"/>
              </a:spcBef>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8" name="Datumsplatzhalter 7">
            <a:extLst>
              <a:ext uri="{FF2B5EF4-FFF2-40B4-BE49-F238E27FC236}">
                <a16:creationId xmlns:a16="http://schemas.microsoft.com/office/drawing/2014/main" id="{7E09A1A4-66FB-4BBF-B3D3-82C3A7E41C09}"/>
              </a:ext>
            </a:extLst>
          </p:cNvPr>
          <p:cNvSpPr>
            <a:spLocks noGrp="1"/>
          </p:cNvSpPr>
          <p:nvPr>
            <p:ph type="dt" sz="half" idx="14"/>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F94D21F0-0C2D-40CB-B9DB-55864772B0A8}"/>
              </a:ext>
            </a:extLst>
          </p:cNvPr>
          <p:cNvSpPr>
            <a:spLocks noGrp="1"/>
          </p:cNvSpPr>
          <p:nvPr>
            <p:ph type="ftr" sz="quarter" idx="15"/>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CC5A95F-83E3-4397-B18C-8F3003F1CEB4}"/>
              </a:ext>
            </a:extLst>
          </p:cNvPr>
          <p:cNvSpPr>
            <a:spLocks noGrp="1"/>
          </p:cNvSpPr>
          <p:nvPr>
            <p:ph type="sldNum" sz="quarter" idx="16"/>
          </p:nvPr>
        </p:nvSpPr>
        <p:spPr/>
        <p:txBody>
          <a:bodyPr/>
          <a:lstStyle/>
          <a:p>
            <a:fld id="{6567D7EC-8799-48C5-898A-08E264972062}" type="slidenum">
              <a:rPr lang="de-DE" smtClean="0"/>
              <a:pPr/>
              <a:t>‹#›</a:t>
            </a:fld>
            <a:endParaRPr lang="de-DE" dirty="0"/>
          </a:p>
        </p:txBody>
      </p:sp>
      <p:cxnSp>
        <p:nvCxnSpPr>
          <p:cNvPr id="11" name="Gerader Verbinder 10">
            <a:extLst>
              <a:ext uri="{FF2B5EF4-FFF2-40B4-BE49-F238E27FC236}">
                <a16:creationId xmlns:a16="http://schemas.microsoft.com/office/drawing/2014/main" id="{5FA93747-F558-41F7-A8CE-1CAD320F6A0D}"/>
              </a:ext>
            </a:extLst>
          </p:cNvPr>
          <p:cNvCxnSpPr>
            <a:cxnSpLocks/>
          </p:cNvCxnSpPr>
          <p:nvPr userDrawn="1"/>
        </p:nvCxnSpPr>
        <p:spPr>
          <a:xfrm>
            <a:off x="719999" y="1100617"/>
            <a:ext cx="1147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4277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B002517-676E-406E-9CC8-F34071CE22D1}"/>
              </a:ext>
            </a:extLst>
          </p:cNvPr>
          <p:cNvSpPr>
            <a:spLocks noGrp="1"/>
          </p:cNvSpPr>
          <p:nvPr>
            <p:ph type="sldNum" sz="quarter" idx="4"/>
          </p:nvPr>
        </p:nvSpPr>
        <p:spPr>
          <a:xfrm>
            <a:off x="720001" y="6500393"/>
            <a:ext cx="319318" cy="217417"/>
          </a:xfrm>
          <a:prstGeom prst="rect">
            <a:avLst/>
          </a:prstGeom>
        </p:spPr>
        <p:txBody>
          <a:bodyPr vert="horz" lIns="0" tIns="0" rIns="0" bIns="0" rtlCol="0" anchor="b"/>
          <a:lstStyle>
            <a:lvl1pPr algn="l">
              <a:defRPr sz="800" b="1">
                <a:solidFill>
                  <a:schemeClr val="tx1"/>
                </a:solidFill>
                <a:latin typeface="Arial" panose="020B0604020202020204" pitchFamily="34" charset="0"/>
                <a:cs typeface="Arial" panose="020B0604020202020204" pitchFamily="34" charset="0"/>
              </a:defRPr>
            </a:lvl1pPr>
          </a:lstStyle>
          <a:p>
            <a:fld id="{6567D7EC-8799-48C5-898A-08E264972062}" type="slidenum">
              <a:rPr lang="de-DE" smtClean="0"/>
              <a:pPr/>
              <a:t>‹#›</a:t>
            </a:fld>
            <a:endParaRPr lang="de-DE" dirty="0"/>
          </a:p>
        </p:txBody>
      </p:sp>
      <p:sp>
        <p:nvSpPr>
          <p:cNvPr id="4" name="Datumsplatzhalter 3">
            <a:extLst>
              <a:ext uri="{FF2B5EF4-FFF2-40B4-BE49-F238E27FC236}">
                <a16:creationId xmlns:a16="http://schemas.microsoft.com/office/drawing/2014/main" id="{CC50694B-33D5-45A5-B9F0-605F670D5E36}"/>
              </a:ext>
            </a:extLst>
          </p:cNvPr>
          <p:cNvSpPr>
            <a:spLocks noGrp="1"/>
          </p:cNvSpPr>
          <p:nvPr>
            <p:ph type="dt" sz="half" idx="2"/>
          </p:nvPr>
        </p:nvSpPr>
        <p:spPr>
          <a:xfrm>
            <a:off x="1005443" y="6500393"/>
            <a:ext cx="806400"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a:t>|    27.05.2024</a:t>
            </a:r>
            <a:endParaRPr lang="de-DE" sz="900" dirty="0"/>
          </a:p>
        </p:txBody>
      </p:sp>
      <p:sp>
        <p:nvSpPr>
          <p:cNvPr id="5" name="Fußzeilenplatzhalter 4">
            <a:extLst>
              <a:ext uri="{FF2B5EF4-FFF2-40B4-BE49-F238E27FC236}">
                <a16:creationId xmlns:a16="http://schemas.microsoft.com/office/drawing/2014/main" id="{407C29D3-2D73-4F49-B56E-D32513508EAD}"/>
              </a:ext>
            </a:extLst>
          </p:cNvPr>
          <p:cNvSpPr>
            <a:spLocks noGrp="1"/>
          </p:cNvSpPr>
          <p:nvPr>
            <p:ph type="ftr" sz="quarter" idx="3"/>
          </p:nvPr>
        </p:nvSpPr>
        <p:spPr>
          <a:xfrm>
            <a:off x="1785866" y="6500393"/>
            <a:ext cx="7296537" cy="217417"/>
          </a:xfrm>
          <a:prstGeom prst="rect">
            <a:avLst/>
          </a:prstGeom>
        </p:spPr>
        <p:txBody>
          <a:bodyPr vert="horz" lIns="0" tIns="0" rIns="0" bIns="0" rtlCol="0" anchor="b"/>
          <a:lstStyle>
            <a:lvl1pPr algn="l">
              <a:defRPr sz="800">
                <a:solidFill>
                  <a:schemeClr val="tx1"/>
                </a:solidFill>
                <a:latin typeface="Arial" panose="020B0604020202020204" pitchFamily="34" charset="0"/>
                <a:cs typeface="Arial" panose="020B0604020202020204" pitchFamily="34" charset="0"/>
              </a:defRPr>
            </a:lvl1pPr>
          </a:lstStyle>
          <a:p>
            <a:r>
              <a:rPr lang="de-DE"/>
              <a:t>|    Universität Augsburg    |</a:t>
            </a:r>
            <a:endParaRPr lang="de-DE" dirty="0"/>
          </a:p>
        </p:txBody>
      </p:sp>
      <p:sp>
        <p:nvSpPr>
          <p:cNvPr id="3" name="Textplatzhalter 2">
            <a:extLst>
              <a:ext uri="{FF2B5EF4-FFF2-40B4-BE49-F238E27FC236}">
                <a16:creationId xmlns:a16="http://schemas.microsoft.com/office/drawing/2014/main" id="{4F108140-EA1D-4506-BABD-AF3485301DFC}"/>
              </a:ext>
            </a:extLst>
          </p:cNvPr>
          <p:cNvSpPr>
            <a:spLocks noGrp="1"/>
          </p:cNvSpPr>
          <p:nvPr>
            <p:ph type="body" idx="1"/>
          </p:nvPr>
        </p:nvSpPr>
        <p:spPr>
          <a:xfrm>
            <a:off x="719999" y="1674000"/>
            <a:ext cx="10753200" cy="464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a:extLst>
              <a:ext uri="{FF2B5EF4-FFF2-40B4-BE49-F238E27FC236}">
                <a16:creationId xmlns:a16="http://schemas.microsoft.com/office/drawing/2014/main" id="{E0695CCD-AB97-47A6-B356-2E5EB2D333F9}"/>
              </a:ext>
            </a:extLst>
          </p:cNvPr>
          <p:cNvSpPr>
            <a:spLocks noGrp="1"/>
          </p:cNvSpPr>
          <p:nvPr>
            <p:ph type="title"/>
          </p:nvPr>
        </p:nvSpPr>
        <p:spPr>
          <a:xfrm>
            <a:off x="719400" y="0"/>
            <a:ext cx="10753200" cy="1017917"/>
          </a:xfrm>
          <a:prstGeom prst="rect">
            <a:avLst/>
          </a:prstGeom>
        </p:spPr>
        <p:txBody>
          <a:bodyPr vert="horz" lIns="0" tIns="0" rIns="0" bIns="0" rtlCol="0" anchor="b">
            <a:noAutofit/>
          </a:bodyPr>
          <a:lstStyle/>
          <a:p>
            <a:r>
              <a:rPr lang="de-DE" dirty="0"/>
              <a:t>Mastertitelformat bearbeiten</a:t>
            </a:r>
          </a:p>
        </p:txBody>
      </p:sp>
      <p:sp>
        <p:nvSpPr>
          <p:cNvPr id="27" name="Farbakzent links">
            <a:extLst>
              <a:ext uri="{FF2B5EF4-FFF2-40B4-BE49-F238E27FC236}">
                <a16:creationId xmlns:a16="http://schemas.microsoft.com/office/drawing/2014/main" id="{9D9C0A71-6028-48D4-B0A9-8857E5EE332A}"/>
              </a:ext>
            </a:extLst>
          </p:cNvPr>
          <p:cNvSpPr/>
          <p:nvPr userDrawn="1"/>
        </p:nvSpPr>
        <p:spPr>
          <a:xfrm>
            <a:off x="1" y="0"/>
            <a:ext cx="231229" cy="2644002"/>
          </a:xfrm>
          <a:custGeom>
            <a:avLst/>
            <a:gdLst>
              <a:gd name="connsiteX0" fmla="*/ 0 w 231229"/>
              <a:gd name="connsiteY0" fmla="*/ 0 h 2644002"/>
              <a:gd name="connsiteX1" fmla="*/ 231229 w 231229"/>
              <a:gd name="connsiteY1" fmla="*/ 0 h 2644002"/>
              <a:gd name="connsiteX2" fmla="*/ 231229 w 231229"/>
              <a:gd name="connsiteY2" fmla="*/ 427848 h 2644002"/>
              <a:gd name="connsiteX3" fmla="*/ 231229 w 231229"/>
              <a:gd name="connsiteY3" fmla="*/ 1100610 h 2644002"/>
              <a:gd name="connsiteX4" fmla="*/ 231229 w 231229"/>
              <a:gd name="connsiteY4" fmla="*/ 2499514 h 2644002"/>
              <a:gd name="connsiteX5" fmla="*/ 0 w 231229"/>
              <a:gd name="connsiteY5" fmla="*/ 2644002 h 2644002"/>
              <a:gd name="connsiteX6" fmla="*/ 0 w 231229"/>
              <a:gd name="connsiteY6" fmla="*/ 1100610 h 2644002"/>
              <a:gd name="connsiteX7" fmla="*/ 0 w 231229"/>
              <a:gd name="connsiteY7" fmla="*/ 427848 h 26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229" h="2644002">
                <a:moveTo>
                  <a:pt x="0" y="0"/>
                </a:moveTo>
                <a:lnTo>
                  <a:pt x="231229" y="0"/>
                </a:lnTo>
                <a:lnTo>
                  <a:pt x="231229" y="427848"/>
                </a:lnTo>
                <a:lnTo>
                  <a:pt x="231229" y="1100610"/>
                </a:lnTo>
                <a:lnTo>
                  <a:pt x="231229" y="2499514"/>
                </a:lnTo>
                <a:lnTo>
                  <a:pt x="0" y="2644002"/>
                </a:lnTo>
                <a:lnTo>
                  <a:pt x="0" y="1100610"/>
                </a:lnTo>
                <a:lnTo>
                  <a:pt x="0" y="4278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40789B94-3BA2-4579-B5BA-A91701BC21A2}"/>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965221" y="6411885"/>
            <a:ext cx="507978" cy="305925"/>
          </a:xfrm>
          <a:prstGeom prst="rect">
            <a:avLst/>
          </a:prstGeom>
        </p:spPr>
      </p:pic>
    </p:spTree>
    <p:extLst>
      <p:ext uri="{BB962C8B-B14F-4D97-AF65-F5344CB8AC3E}">
        <p14:creationId xmlns:p14="http://schemas.microsoft.com/office/powerpoint/2010/main" val="902298323"/>
      </p:ext>
    </p:extLst>
  </p:cSld>
  <p:clrMap bg1="lt1" tx1="dk1" bg2="lt2" tx2="dk2" accent1="accent1" accent2="accent2" accent3="accent3" accent4="accent4" accent5="accent5" accent6="accent6" hlink="hlink" folHlink="folHlink"/>
  <p:sldLayoutIdLst>
    <p:sldLayoutId id="2147483694" r:id="rId1"/>
    <p:sldLayoutId id="2147483717" r:id="rId2"/>
    <p:sldLayoutId id="2147483735" r:id="rId3"/>
    <p:sldLayoutId id="2147483734" r:id="rId4"/>
    <p:sldLayoutId id="2147483724" r:id="rId5"/>
    <p:sldLayoutId id="2147483693" r:id="rId6"/>
    <p:sldLayoutId id="2147483650" r:id="rId7"/>
    <p:sldLayoutId id="2147483652" r:id="rId8"/>
    <p:sldLayoutId id="2147483700" r:id="rId9"/>
    <p:sldLayoutId id="2147483701" r:id="rId10"/>
    <p:sldLayoutId id="2147483653" r:id="rId11"/>
    <p:sldLayoutId id="2147483692" r:id="rId12"/>
    <p:sldLayoutId id="2147483704" r:id="rId13"/>
    <p:sldLayoutId id="2147483705" r:id="rId14"/>
    <p:sldLayoutId id="2147483707" r:id="rId15"/>
    <p:sldLayoutId id="2147483654" r:id="rId16"/>
    <p:sldLayoutId id="2147483733" r:id="rId17"/>
    <p:sldLayoutId id="2147483737" r:id="rId18"/>
    <p:sldLayoutId id="2147483684" r:id="rId19"/>
    <p:sldLayoutId id="2147483698" r:id="rId20"/>
    <p:sldLayoutId id="2147483697" r:id="rId21"/>
    <p:sldLayoutId id="2147483685" r:id="rId22"/>
    <p:sldLayoutId id="2147483681" r:id="rId23"/>
    <p:sldLayoutId id="2147483703" r:id="rId24"/>
    <p:sldLayoutId id="2147483736" r:id="rId25"/>
    <p:sldLayoutId id="2147483686" r:id="rId26"/>
    <p:sldLayoutId id="2147483687" r:id="rId27"/>
    <p:sldLayoutId id="2147483690" r:id="rId28"/>
    <p:sldLayoutId id="2147483696" r:id="rId29"/>
    <p:sldLayoutId id="2147483679" r:id="rId30"/>
    <p:sldLayoutId id="2147483682" r:id="rId31"/>
    <p:sldLayoutId id="2147483678" r:id="rId32"/>
    <p:sldLayoutId id="2147483675" r:id="rId33"/>
    <p:sldLayoutId id="2147483688" r:id="rId34"/>
    <p:sldLayoutId id="2147483723" r:id="rId35"/>
    <p:sldLayoutId id="2147483699" r:id="rId36"/>
    <p:sldLayoutId id="2147483722" r:id="rId37"/>
    <p:sldLayoutId id="2147483738" r:id="rId38"/>
    <p:sldLayoutId id="2147483709" r:id="rId39"/>
    <p:sldLayoutId id="2147483710" r:id="rId40"/>
    <p:sldLayoutId id="2147483708" r:id="rId41"/>
    <p:sldLayoutId id="2147483726" r:id="rId42"/>
    <p:sldLayoutId id="2147483727" r:id="rId43"/>
    <p:sldLayoutId id="2147483728" r:id="rId44"/>
    <p:sldLayoutId id="2147483729" r:id="rId45"/>
    <p:sldLayoutId id="2147483730" r:id="rId46"/>
    <p:sldLayoutId id="2147483731" r:id="rId47"/>
    <p:sldLayoutId id="2147483732" r:id="rId48"/>
  </p:sldLayoutIdLst>
  <p:hf hdr="0"/>
  <p:txStyles>
    <p:titleStyle>
      <a:lvl1pPr algn="l" defTabSz="914400" rtl="0" eaLnBrk="1" latinLnBrk="0" hangingPunct="1">
        <a:lnSpc>
          <a:spcPct val="90000"/>
        </a:lnSpc>
        <a:spcBef>
          <a:spcPct val="0"/>
        </a:spcBef>
        <a:buNone/>
        <a:defRPr sz="2600" kern="1200">
          <a:solidFill>
            <a:schemeClr val="tx1"/>
          </a:solidFill>
          <a:latin typeface="Arial" panose="020B0604020202020204" pitchFamily="34" charset="0"/>
          <a:ea typeface="+mj-ea"/>
          <a:cs typeface="Arial" panose="020B0604020202020204" pitchFamily="34" charset="0"/>
        </a:defRPr>
      </a:lvl1pPr>
    </p:titleStyle>
    <p:body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56" userDrawn="1">
          <p15:clr>
            <a:srgbClr val="F26B43"/>
          </p15:clr>
        </p15:guide>
        <p15:guide id="4" pos="7224" userDrawn="1">
          <p15:clr>
            <a:srgbClr val="F26B43"/>
          </p15:clr>
        </p15:guide>
        <p15:guide id="5" orient="horz" pos="1056" userDrawn="1">
          <p15:clr>
            <a:srgbClr val="F26B43"/>
          </p15:clr>
        </p15:guide>
        <p15:guide id="6" orient="horz" pos="592" userDrawn="1">
          <p15:clr>
            <a:srgbClr val="F26B43"/>
          </p15:clr>
        </p15:guide>
        <p15:guide id="7" orient="horz" pos="3976" userDrawn="1">
          <p15:clr>
            <a:srgbClr val="F26B43"/>
          </p15:clr>
        </p15:guide>
        <p15:guide id="8" orient="horz" pos="904" userDrawn="1">
          <p15:clr>
            <a:srgbClr val="F26B43"/>
          </p15:clr>
        </p15:guide>
        <p15:guide id="9" pos="2560" userDrawn="1">
          <p15:clr>
            <a:srgbClr val="F26B43"/>
          </p15:clr>
        </p15:guide>
        <p15:guide id="10" pos="5120" userDrawn="1">
          <p15:clr>
            <a:srgbClr val="F26B43"/>
          </p15:clr>
        </p15:guide>
        <p15:guide id="11" pos="2784" userDrawn="1">
          <p15:clr>
            <a:srgbClr val="F26B43"/>
          </p15:clr>
        </p15:guide>
        <p15:guide id="12" pos="489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5.jpeg"/><Relationship Id="rId18" Type="http://schemas.openxmlformats.org/officeDocument/2006/relationships/image" Target="../media/image10.png"/><Relationship Id="rId26" Type="http://schemas.openxmlformats.org/officeDocument/2006/relationships/image" Target="../media/image18.png"/><Relationship Id="rId3" Type="http://schemas.openxmlformats.org/officeDocument/2006/relationships/tags" Target="../tags/tag8.xml"/><Relationship Id="rId21" Type="http://schemas.openxmlformats.org/officeDocument/2006/relationships/image" Target="../media/image13.svg"/><Relationship Id="rId7" Type="http://schemas.openxmlformats.org/officeDocument/2006/relationships/tags" Target="../tags/tag12.xml"/><Relationship Id="rId12" Type="http://schemas.openxmlformats.org/officeDocument/2006/relationships/notesSlide" Target="../notesSlides/notesSlide1.xml"/><Relationship Id="rId17" Type="http://schemas.openxmlformats.org/officeDocument/2006/relationships/image" Target="../media/image9.svg"/><Relationship Id="rId25" Type="http://schemas.openxmlformats.org/officeDocument/2006/relationships/image" Target="../media/image17.svg"/><Relationship Id="rId2" Type="http://schemas.openxmlformats.org/officeDocument/2006/relationships/tags" Target="../tags/tag7.xml"/><Relationship Id="rId16" Type="http://schemas.openxmlformats.org/officeDocument/2006/relationships/image" Target="../media/image8.png"/><Relationship Id="rId20" Type="http://schemas.openxmlformats.org/officeDocument/2006/relationships/image" Target="../media/image12.png"/><Relationship Id="rId29" Type="http://schemas.openxmlformats.org/officeDocument/2006/relationships/image" Target="../media/image21.sv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1.xml"/><Relationship Id="rId24" Type="http://schemas.openxmlformats.org/officeDocument/2006/relationships/image" Target="../media/image16.png"/><Relationship Id="rId5" Type="http://schemas.openxmlformats.org/officeDocument/2006/relationships/tags" Target="../tags/tag10.xml"/><Relationship Id="rId15" Type="http://schemas.openxmlformats.org/officeDocument/2006/relationships/image" Target="../media/image7.svg"/><Relationship Id="rId23" Type="http://schemas.openxmlformats.org/officeDocument/2006/relationships/image" Target="../media/image15.svg"/><Relationship Id="rId28" Type="http://schemas.openxmlformats.org/officeDocument/2006/relationships/image" Target="../media/image20.png"/><Relationship Id="rId10" Type="http://schemas.openxmlformats.org/officeDocument/2006/relationships/tags" Target="../tags/tag15.xml"/><Relationship Id="rId19" Type="http://schemas.openxmlformats.org/officeDocument/2006/relationships/image" Target="../media/image11.svg"/><Relationship Id="rId31" Type="http://schemas.openxmlformats.org/officeDocument/2006/relationships/image" Target="../media/image23.sv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image" Target="../media/image6.png"/><Relationship Id="rId22" Type="http://schemas.openxmlformats.org/officeDocument/2006/relationships/image" Target="../media/image14.png"/><Relationship Id="rId27" Type="http://schemas.openxmlformats.org/officeDocument/2006/relationships/image" Target="../media/image19.svg"/><Relationship Id="rId30"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7.svg"/><Relationship Id="rId18" Type="http://schemas.openxmlformats.org/officeDocument/2006/relationships/image" Target="../media/image12.png"/><Relationship Id="rId26" Type="http://schemas.openxmlformats.org/officeDocument/2006/relationships/image" Target="../media/image20.png"/><Relationship Id="rId3" Type="http://schemas.openxmlformats.org/officeDocument/2006/relationships/tags" Target="../tags/tag18.xml"/><Relationship Id="rId21" Type="http://schemas.openxmlformats.org/officeDocument/2006/relationships/image" Target="../media/image15.svg"/><Relationship Id="rId7" Type="http://schemas.openxmlformats.org/officeDocument/2006/relationships/tags" Target="../tags/tag22.xml"/><Relationship Id="rId12" Type="http://schemas.openxmlformats.org/officeDocument/2006/relationships/image" Target="../media/image6.png"/><Relationship Id="rId17" Type="http://schemas.openxmlformats.org/officeDocument/2006/relationships/image" Target="../media/image11.svg"/><Relationship Id="rId25" Type="http://schemas.openxmlformats.org/officeDocument/2006/relationships/image" Target="../media/image19.svg"/><Relationship Id="rId2" Type="http://schemas.openxmlformats.org/officeDocument/2006/relationships/tags" Target="../tags/tag17.xml"/><Relationship Id="rId16" Type="http://schemas.openxmlformats.org/officeDocument/2006/relationships/image" Target="../media/image10.png"/><Relationship Id="rId20" Type="http://schemas.openxmlformats.org/officeDocument/2006/relationships/image" Target="../media/image14.png"/><Relationship Id="rId29" Type="http://schemas.openxmlformats.org/officeDocument/2006/relationships/image" Target="../media/image23.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67.jpeg"/><Relationship Id="rId24" Type="http://schemas.openxmlformats.org/officeDocument/2006/relationships/image" Target="../media/image18.png"/><Relationship Id="rId5" Type="http://schemas.openxmlformats.org/officeDocument/2006/relationships/tags" Target="../tags/tag20.xml"/><Relationship Id="rId15" Type="http://schemas.openxmlformats.org/officeDocument/2006/relationships/image" Target="../media/image9.svg"/><Relationship Id="rId23" Type="http://schemas.openxmlformats.org/officeDocument/2006/relationships/image" Target="../media/image17.svg"/><Relationship Id="rId28" Type="http://schemas.openxmlformats.org/officeDocument/2006/relationships/image" Target="../media/image22.png"/><Relationship Id="rId10" Type="http://schemas.openxmlformats.org/officeDocument/2006/relationships/slideLayout" Target="../slideLayouts/slideLayout4.xml"/><Relationship Id="rId19" Type="http://schemas.openxmlformats.org/officeDocument/2006/relationships/image" Target="../media/image13.sv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8.png"/><Relationship Id="rId22" Type="http://schemas.openxmlformats.org/officeDocument/2006/relationships/image" Target="../media/image16.png"/><Relationship Id="rId27" Type="http://schemas.openxmlformats.org/officeDocument/2006/relationships/image" Target="../media/image21.svg"/></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9.png"/><Relationship Id="rId4"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8.xml"/><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28.xml"/><Relationship Id="rId5" Type="http://schemas.openxmlformats.org/officeDocument/2006/relationships/image" Target="../media/image115.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28.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9.xml"/><Relationship Id="rId1" Type="http://schemas.openxmlformats.org/officeDocument/2006/relationships/slideLayout" Target="../slideLayouts/slideLayout28.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4.xml"/><Relationship Id="rId16" Type="http://schemas.openxmlformats.org/officeDocument/2006/relationships/image" Target="../media/image44.png"/><Relationship Id="rId1" Type="http://schemas.openxmlformats.org/officeDocument/2006/relationships/slideLayout" Target="../slideLayouts/slideLayout2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Bildplatzhalter 21">
            <a:extLst>
              <a:ext uri="{FF2B5EF4-FFF2-40B4-BE49-F238E27FC236}">
                <a16:creationId xmlns:a16="http://schemas.microsoft.com/office/drawing/2014/main" id="{8E9AA76E-8ADD-6D4A-91B2-4B2D0F333724}"/>
              </a:ext>
            </a:extLst>
          </p:cNvPr>
          <p:cNvPicPr>
            <a:picLocks noGrp="1" noChangeAspect="1"/>
          </p:cNvPicPr>
          <p:nvPr>
            <p:ph type="pic" sz="quarter" idx="13"/>
          </p:nvPr>
        </p:nvPicPr>
        <p:blipFill>
          <a:blip r:embed="rId13" cstate="screen">
            <a:extLst>
              <a:ext uri="{28A0092B-C50C-407E-A947-70E740481C1C}">
                <a14:useLocalDpi xmlns:a14="http://schemas.microsoft.com/office/drawing/2010/main"/>
              </a:ext>
            </a:extLst>
          </a:blip>
          <a:srcRect/>
          <a:stretch>
            <a:fillRect/>
          </a:stretch>
        </p:blipFill>
        <p:spPr/>
      </p:pic>
      <p:sp>
        <p:nvSpPr>
          <p:cNvPr id="30" name="Titel 29">
            <a:extLst>
              <a:ext uri="{FF2B5EF4-FFF2-40B4-BE49-F238E27FC236}">
                <a16:creationId xmlns:a16="http://schemas.microsoft.com/office/drawing/2014/main" id="{ED093444-DE53-4E37-8555-A53A8282CB80}"/>
              </a:ext>
            </a:extLst>
          </p:cNvPr>
          <p:cNvSpPr>
            <a:spLocks noGrp="1" noMove="1" noResize="1"/>
          </p:cNvSpPr>
          <p:nvPr>
            <p:ph type="ctrTitle"/>
            <p:custDataLst>
              <p:tags r:id="rId1"/>
            </p:custDataLst>
          </p:nvPr>
        </p:nvSpPr>
        <p:spPr/>
        <p:txBody>
          <a:bodyPr/>
          <a:lstStyle/>
          <a:p>
            <a:r>
              <a:rPr lang="de-DE" dirty="0"/>
              <a:t>Data-Driven Solution of the Heat Equation with Transient Boundary Conditions</a:t>
            </a:r>
            <a:endParaRPr lang="en-US" dirty="0"/>
          </a:p>
        </p:txBody>
      </p:sp>
      <p:sp>
        <p:nvSpPr>
          <p:cNvPr id="31" name="Untertitel 30">
            <a:extLst>
              <a:ext uri="{FF2B5EF4-FFF2-40B4-BE49-F238E27FC236}">
                <a16:creationId xmlns:a16="http://schemas.microsoft.com/office/drawing/2014/main" id="{792BDCAC-2CEC-4E04-B0A9-42B42D4DD194}"/>
              </a:ext>
            </a:extLst>
          </p:cNvPr>
          <p:cNvSpPr>
            <a:spLocks noGrp="1"/>
          </p:cNvSpPr>
          <p:nvPr>
            <p:ph type="subTitle" idx="1"/>
          </p:nvPr>
        </p:nvSpPr>
        <p:spPr>
          <a:xfrm>
            <a:off x="5608325" y="4050000"/>
            <a:ext cx="5863676" cy="1500946"/>
          </a:xfrm>
        </p:spPr>
        <p:txBody>
          <a:bodyPr/>
          <a:lstStyle/>
          <a:p>
            <a:r>
              <a:rPr lang="de-DE" dirty="0"/>
              <a:t>Lehrstuhl für Produktionsinformatik</a:t>
            </a:r>
          </a:p>
          <a:p>
            <a:r>
              <a:rPr lang="de-DE" dirty="0"/>
              <a:t>Prof. Dr.-Ing. Johannes Schilp</a:t>
            </a:r>
          </a:p>
          <a:p>
            <a:r>
              <a:rPr lang="de-DE" dirty="0"/>
              <a:t>Simon Erlbacher</a:t>
            </a:r>
          </a:p>
          <a:p>
            <a:r>
              <a:rPr lang="de-DE" dirty="0"/>
              <a:t>27.05.2024, Augsburg</a:t>
            </a:r>
          </a:p>
        </p:txBody>
      </p:sp>
      <p:pic>
        <p:nvPicPr>
          <p:cNvPr id="3" name="Logo_Basis_neg." hidden="1">
            <a:extLst>
              <a:ext uri="{FF2B5EF4-FFF2-40B4-BE49-F238E27FC236}">
                <a16:creationId xmlns:a16="http://schemas.microsoft.com/office/drawing/2014/main" id="{7D80C419-C297-436A-A6B3-A4816AB10A2D}"/>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969023" y="611349"/>
            <a:ext cx="5131975" cy="917448"/>
          </a:xfrm>
          <a:prstGeom prst="rect">
            <a:avLst/>
          </a:prstGeom>
        </p:spPr>
      </p:pic>
      <p:pic>
        <p:nvPicPr>
          <p:cNvPr id="6" name="Logo_FAI_neg.">
            <a:extLst>
              <a:ext uri="{FF2B5EF4-FFF2-40B4-BE49-F238E27FC236}">
                <a16:creationId xmlns:a16="http://schemas.microsoft.com/office/drawing/2014/main" id="{6FF63114-56C5-42BD-A30E-4A8A041D963B}"/>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969023" y="611349"/>
            <a:ext cx="5131975" cy="917448"/>
          </a:xfrm>
          <a:prstGeom prst="rect">
            <a:avLst/>
          </a:prstGeom>
        </p:spPr>
      </p:pic>
      <p:pic>
        <p:nvPicPr>
          <p:cNvPr id="8" name="Logo_JUF_neg." hidden="1">
            <a:extLst>
              <a:ext uri="{FF2B5EF4-FFF2-40B4-BE49-F238E27FC236}">
                <a16:creationId xmlns:a16="http://schemas.microsoft.com/office/drawing/2014/main" id="{12D01AA4-A110-4EED-BDC2-48CD85A18965}"/>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969023" y="611349"/>
            <a:ext cx="5131975" cy="917448"/>
          </a:xfrm>
          <a:prstGeom prst="rect">
            <a:avLst/>
          </a:prstGeom>
        </p:spPr>
      </p:pic>
      <p:pic>
        <p:nvPicPr>
          <p:cNvPr id="10" name="Logo_KTF_neg." hidden="1">
            <a:extLst>
              <a:ext uri="{FF2B5EF4-FFF2-40B4-BE49-F238E27FC236}">
                <a16:creationId xmlns:a16="http://schemas.microsoft.com/office/drawing/2014/main" id="{C236EC7F-8ECB-417A-8C4D-1249D14DDA21}"/>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969023" y="611349"/>
            <a:ext cx="5131975" cy="917448"/>
          </a:xfrm>
          <a:prstGeom prst="rect">
            <a:avLst/>
          </a:prstGeom>
        </p:spPr>
      </p:pic>
      <p:pic>
        <p:nvPicPr>
          <p:cNvPr id="12" name="Logo_MEF_neg." hidden="1">
            <a:extLst>
              <a:ext uri="{FF2B5EF4-FFF2-40B4-BE49-F238E27FC236}">
                <a16:creationId xmlns:a16="http://schemas.microsoft.com/office/drawing/2014/main" id="{8E1EEB64-B530-4DC3-9522-19F88C657C62}"/>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969023" y="611349"/>
            <a:ext cx="5131975" cy="917448"/>
          </a:xfrm>
          <a:prstGeom prst="rect">
            <a:avLst/>
          </a:prstGeom>
        </p:spPr>
      </p:pic>
      <p:pic>
        <p:nvPicPr>
          <p:cNvPr id="14" name="Logo_MNTF_neg." hidden="1">
            <a:extLst>
              <a:ext uri="{FF2B5EF4-FFF2-40B4-BE49-F238E27FC236}">
                <a16:creationId xmlns:a16="http://schemas.microsoft.com/office/drawing/2014/main" id="{B6B5FE23-7140-4471-AB48-4BE26E31E0D9}"/>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969023" y="611349"/>
            <a:ext cx="5131975" cy="917448"/>
          </a:xfrm>
          <a:prstGeom prst="rect">
            <a:avLst/>
          </a:prstGeom>
        </p:spPr>
      </p:pic>
      <p:pic>
        <p:nvPicPr>
          <p:cNvPr id="16" name="Logo_PHF_neg." hidden="1">
            <a:extLst>
              <a:ext uri="{FF2B5EF4-FFF2-40B4-BE49-F238E27FC236}">
                <a16:creationId xmlns:a16="http://schemas.microsoft.com/office/drawing/2014/main" id="{A4780CB1-6931-49F3-9616-C13A7B14B653}"/>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969023" y="611349"/>
            <a:ext cx="5131975" cy="917448"/>
          </a:xfrm>
          <a:prstGeom prst="rect">
            <a:avLst/>
          </a:prstGeom>
        </p:spPr>
      </p:pic>
      <p:pic>
        <p:nvPicPr>
          <p:cNvPr id="18" name="Logo_PSF_neg." hidden="1">
            <a:extLst>
              <a:ext uri="{FF2B5EF4-FFF2-40B4-BE49-F238E27FC236}">
                <a16:creationId xmlns:a16="http://schemas.microsoft.com/office/drawing/2014/main" id="{FDDB11E7-6BF4-4E4A-BC05-ED11864FC682}"/>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969023" y="611349"/>
            <a:ext cx="5131975" cy="917448"/>
          </a:xfrm>
          <a:prstGeom prst="rect">
            <a:avLst/>
          </a:prstGeom>
        </p:spPr>
      </p:pic>
      <p:pic>
        <p:nvPicPr>
          <p:cNvPr id="20" name="Logo_WWF_neg." hidden="1">
            <a:extLst>
              <a:ext uri="{FF2B5EF4-FFF2-40B4-BE49-F238E27FC236}">
                <a16:creationId xmlns:a16="http://schemas.microsoft.com/office/drawing/2014/main" id="{5EA5973E-3F3A-451F-A766-CB39013D77D4}"/>
              </a:ext>
            </a:extLst>
          </p:cNvPr>
          <p:cNvPicPr>
            <a:picLocks noMove="1" noResize="1"/>
          </p:cNvPicPr>
          <p:nvPr>
            <p:custDataLst>
              <p:tags r:id="rId10"/>
            </p:custDataLst>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5969023" y="611349"/>
            <a:ext cx="5131975" cy="917448"/>
          </a:xfrm>
          <a:prstGeom prst="rect">
            <a:avLst/>
          </a:prstGeom>
        </p:spPr>
      </p:pic>
    </p:spTree>
    <p:extLst>
      <p:ext uri="{BB962C8B-B14F-4D97-AF65-F5344CB8AC3E}">
        <p14:creationId xmlns:p14="http://schemas.microsoft.com/office/powerpoint/2010/main" val="2682565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a:extLst>
              <a:ext uri="{FF2B5EF4-FFF2-40B4-BE49-F238E27FC236}">
                <a16:creationId xmlns:a16="http://schemas.microsoft.com/office/drawing/2014/main" id="{BDF4ACDE-E296-A574-CC19-D876E8D0BC0D}"/>
              </a:ext>
            </a:extLst>
          </p:cNvPr>
          <p:cNvSpPr/>
          <p:nvPr/>
        </p:nvSpPr>
        <p:spPr>
          <a:xfrm>
            <a:off x="8992783" y="3460546"/>
            <a:ext cx="1403081" cy="1998274"/>
          </a:xfrm>
          <a:prstGeom prst="rect">
            <a:avLst/>
          </a:prstGeom>
          <a:solidFill>
            <a:srgbClr val="AEE2C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FNO-Attention</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10</a:t>
            </a:fld>
            <a:endParaRPr lang="de-DE" dirty="0"/>
          </a:p>
        </p:txBody>
      </p:sp>
      <p:sp>
        <p:nvSpPr>
          <p:cNvPr id="2" name="Rectangle 1">
            <a:extLst>
              <a:ext uri="{FF2B5EF4-FFF2-40B4-BE49-F238E27FC236}">
                <a16:creationId xmlns:a16="http://schemas.microsoft.com/office/drawing/2014/main" id="{BE08306C-8439-F3FB-17AD-B1EC0B24C7D5}"/>
              </a:ext>
            </a:extLst>
          </p:cNvPr>
          <p:cNvSpPr/>
          <p:nvPr/>
        </p:nvSpPr>
        <p:spPr>
          <a:xfrm>
            <a:off x="465623" y="2047779"/>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tangle 3">
            <a:extLst>
              <a:ext uri="{FF2B5EF4-FFF2-40B4-BE49-F238E27FC236}">
                <a16:creationId xmlns:a16="http://schemas.microsoft.com/office/drawing/2014/main" id="{B8AEA0E0-E2C6-A5DF-6014-48B5854151E6}"/>
              </a:ext>
            </a:extLst>
          </p:cNvPr>
          <p:cNvSpPr/>
          <p:nvPr/>
        </p:nvSpPr>
        <p:spPr>
          <a:xfrm>
            <a:off x="501239" y="2085827"/>
            <a:ext cx="308190" cy="31625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a:extLst>
              <a:ext uri="{FF2B5EF4-FFF2-40B4-BE49-F238E27FC236}">
                <a16:creationId xmlns:a16="http://schemas.microsoft.com/office/drawing/2014/main" id="{BAD0D885-F98C-1A75-A013-1F3F3DED1A7D}"/>
              </a:ext>
            </a:extLst>
          </p:cNvPr>
          <p:cNvSpPr/>
          <p:nvPr/>
        </p:nvSpPr>
        <p:spPr>
          <a:xfrm>
            <a:off x="539367" y="2121523"/>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Straight Arrow Connector 5">
            <a:extLst>
              <a:ext uri="{FF2B5EF4-FFF2-40B4-BE49-F238E27FC236}">
                <a16:creationId xmlns:a16="http://schemas.microsoft.com/office/drawing/2014/main" id="{D5030C95-6F49-3FEF-E2FA-7506DA160CCD}"/>
              </a:ext>
            </a:extLst>
          </p:cNvPr>
          <p:cNvCxnSpPr>
            <a:cxnSpLocks/>
          </p:cNvCxnSpPr>
          <p:nvPr/>
        </p:nvCxnSpPr>
        <p:spPr>
          <a:xfrm>
            <a:off x="933574" y="2261600"/>
            <a:ext cx="2712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058B09C-C496-2EFB-D6AB-8833264DF803}"/>
              </a:ext>
            </a:extLst>
          </p:cNvPr>
          <p:cNvGrpSpPr/>
          <p:nvPr/>
        </p:nvGrpSpPr>
        <p:grpSpPr>
          <a:xfrm>
            <a:off x="1218579" y="2077782"/>
            <a:ext cx="360000" cy="360000"/>
            <a:chOff x="1605866" y="2088540"/>
            <a:chExt cx="360000" cy="360000"/>
          </a:xfrm>
        </p:grpSpPr>
        <p:sp>
          <p:nvSpPr>
            <p:cNvPr id="17" name="Oval 16">
              <a:extLst>
                <a:ext uri="{FF2B5EF4-FFF2-40B4-BE49-F238E27FC236}">
                  <a16:creationId xmlns:a16="http://schemas.microsoft.com/office/drawing/2014/main" id="{EC43AA1B-CE85-4A28-BCE2-165354E43182}"/>
                </a:ext>
              </a:extLst>
            </p:cNvPr>
            <p:cNvSpPr/>
            <p:nvPr/>
          </p:nvSpPr>
          <p:spPr>
            <a:xfrm>
              <a:off x="1605866" y="2088540"/>
              <a:ext cx="360000" cy="360000"/>
            </a:xfrm>
            <a:prstGeom prst="ellipse">
              <a:avLst/>
            </a:prstGeom>
            <a:solidFill>
              <a:srgbClr val="F6A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Inhaltsplatzhalter 11">
              <a:extLst>
                <a:ext uri="{FF2B5EF4-FFF2-40B4-BE49-F238E27FC236}">
                  <a16:creationId xmlns:a16="http://schemas.microsoft.com/office/drawing/2014/main" id="{C742E36E-98DF-F7DA-E7D7-43DBC7461419}"/>
                </a:ext>
              </a:extLst>
            </p:cNvPr>
            <p:cNvSpPr txBox="1">
              <a:spLocks/>
            </p:cNvSpPr>
            <p:nvPr/>
          </p:nvSpPr>
          <p:spPr>
            <a:xfrm>
              <a:off x="1737606" y="2179577"/>
              <a:ext cx="121766" cy="156410"/>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E</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grpSp>
      <p:grpSp>
        <p:nvGrpSpPr>
          <p:cNvPr id="22" name="Group 21">
            <a:extLst>
              <a:ext uri="{FF2B5EF4-FFF2-40B4-BE49-F238E27FC236}">
                <a16:creationId xmlns:a16="http://schemas.microsoft.com/office/drawing/2014/main" id="{715C63BC-E3D2-5B3A-6AF2-518539F4A092}"/>
              </a:ext>
            </a:extLst>
          </p:cNvPr>
          <p:cNvGrpSpPr/>
          <p:nvPr/>
        </p:nvGrpSpPr>
        <p:grpSpPr>
          <a:xfrm>
            <a:off x="5014292" y="2077782"/>
            <a:ext cx="360000" cy="360000"/>
            <a:chOff x="1605866" y="2088540"/>
            <a:chExt cx="360000" cy="360000"/>
          </a:xfrm>
        </p:grpSpPr>
        <p:sp>
          <p:nvSpPr>
            <p:cNvPr id="24" name="Oval 23">
              <a:extLst>
                <a:ext uri="{FF2B5EF4-FFF2-40B4-BE49-F238E27FC236}">
                  <a16:creationId xmlns:a16="http://schemas.microsoft.com/office/drawing/2014/main" id="{FBAD7DD3-A302-72D1-A8C2-48B0660C66C7}"/>
                </a:ext>
              </a:extLst>
            </p:cNvPr>
            <p:cNvSpPr/>
            <p:nvPr/>
          </p:nvSpPr>
          <p:spPr>
            <a:xfrm>
              <a:off x="1605866" y="2088540"/>
              <a:ext cx="360000" cy="360000"/>
            </a:xfrm>
            <a:prstGeom prst="ellipse">
              <a:avLst/>
            </a:prstGeom>
            <a:solidFill>
              <a:srgbClr val="F6A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Inhaltsplatzhalter 11">
              <a:extLst>
                <a:ext uri="{FF2B5EF4-FFF2-40B4-BE49-F238E27FC236}">
                  <a16:creationId xmlns:a16="http://schemas.microsoft.com/office/drawing/2014/main" id="{05D1DDBD-FCC8-DA4A-759C-B4CA7EB6AFA6}"/>
                </a:ext>
              </a:extLst>
            </p:cNvPr>
            <p:cNvSpPr txBox="1">
              <a:spLocks/>
            </p:cNvSpPr>
            <p:nvPr/>
          </p:nvSpPr>
          <p:spPr>
            <a:xfrm>
              <a:off x="1737606" y="2179577"/>
              <a:ext cx="121766" cy="156410"/>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D</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grpSp>
      <p:sp>
        <p:nvSpPr>
          <p:cNvPr id="27" name="Rectangle 26">
            <a:extLst>
              <a:ext uri="{FF2B5EF4-FFF2-40B4-BE49-F238E27FC236}">
                <a16:creationId xmlns:a16="http://schemas.microsoft.com/office/drawing/2014/main" id="{6E5211E9-D260-3BB5-411B-5660CCBEDE9D}"/>
              </a:ext>
            </a:extLst>
          </p:cNvPr>
          <p:cNvSpPr/>
          <p:nvPr/>
        </p:nvSpPr>
        <p:spPr>
          <a:xfrm>
            <a:off x="1849853" y="2117681"/>
            <a:ext cx="1032238" cy="287837"/>
          </a:xfrm>
          <a:prstGeom prst="rect">
            <a:avLst/>
          </a:prstGeom>
          <a:solidFill>
            <a:srgbClr val="EFE9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 name="Group 27">
            <a:extLst>
              <a:ext uri="{FF2B5EF4-FFF2-40B4-BE49-F238E27FC236}">
                <a16:creationId xmlns:a16="http://schemas.microsoft.com/office/drawing/2014/main" id="{F192A0D5-8ECD-CF9F-CEE1-7D22E8D277E1}"/>
              </a:ext>
            </a:extLst>
          </p:cNvPr>
          <p:cNvGrpSpPr/>
          <p:nvPr/>
        </p:nvGrpSpPr>
        <p:grpSpPr>
          <a:xfrm>
            <a:off x="10876914" y="2091167"/>
            <a:ext cx="360000" cy="360000"/>
            <a:chOff x="1605866" y="2088540"/>
            <a:chExt cx="360000" cy="360000"/>
          </a:xfrm>
        </p:grpSpPr>
        <p:sp>
          <p:nvSpPr>
            <p:cNvPr id="29" name="Oval 28">
              <a:extLst>
                <a:ext uri="{FF2B5EF4-FFF2-40B4-BE49-F238E27FC236}">
                  <a16:creationId xmlns:a16="http://schemas.microsoft.com/office/drawing/2014/main" id="{30DE6D2C-BD13-3ED1-A610-CFBDB162B332}"/>
                </a:ext>
              </a:extLst>
            </p:cNvPr>
            <p:cNvSpPr/>
            <p:nvPr/>
          </p:nvSpPr>
          <p:spPr>
            <a:xfrm>
              <a:off x="1605866" y="2088540"/>
              <a:ext cx="360000" cy="360000"/>
            </a:xfrm>
            <a:prstGeom prst="ellipse">
              <a:avLst/>
            </a:prstGeom>
            <a:solidFill>
              <a:srgbClr val="F6A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Inhaltsplatzhalter 11">
              <a:extLst>
                <a:ext uri="{FF2B5EF4-FFF2-40B4-BE49-F238E27FC236}">
                  <a16:creationId xmlns:a16="http://schemas.microsoft.com/office/drawing/2014/main" id="{C679A534-DDF3-BC29-4781-0B90E3C35F21}"/>
                </a:ext>
              </a:extLst>
            </p:cNvPr>
            <p:cNvSpPr txBox="1">
              <a:spLocks/>
            </p:cNvSpPr>
            <p:nvPr/>
          </p:nvSpPr>
          <p:spPr>
            <a:xfrm>
              <a:off x="1737606" y="2179577"/>
              <a:ext cx="121766" cy="156410"/>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D</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grpSp>
      <p:sp>
        <p:nvSpPr>
          <p:cNvPr id="33" name="Inhaltsplatzhalter 11">
            <a:extLst>
              <a:ext uri="{FF2B5EF4-FFF2-40B4-BE49-F238E27FC236}">
                <a16:creationId xmlns:a16="http://schemas.microsoft.com/office/drawing/2014/main" id="{7CAC5C61-C32F-2059-0EEF-ECC037C90D39}"/>
              </a:ext>
            </a:extLst>
          </p:cNvPr>
          <p:cNvSpPr txBox="1">
            <a:spLocks/>
          </p:cNvSpPr>
          <p:nvPr/>
        </p:nvSpPr>
        <p:spPr>
          <a:xfrm>
            <a:off x="1917780" y="2183282"/>
            <a:ext cx="953553" cy="12451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Fourier Layer</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cxnSp>
        <p:nvCxnSpPr>
          <p:cNvPr id="34" name="Straight Arrow Connector 33">
            <a:extLst>
              <a:ext uri="{FF2B5EF4-FFF2-40B4-BE49-F238E27FC236}">
                <a16:creationId xmlns:a16="http://schemas.microsoft.com/office/drawing/2014/main" id="{1EFBB77F-0649-4056-EA11-0E647B0DA631}"/>
              </a:ext>
            </a:extLst>
          </p:cNvPr>
          <p:cNvCxnSpPr>
            <a:cxnSpLocks/>
          </p:cNvCxnSpPr>
          <p:nvPr/>
        </p:nvCxnSpPr>
        <p:spPr>
          <a:xfrm>
            <a:off x="1578579" y="2261600"/>
            <a:ext cx="2712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0E39871-4986-CF87-9C21-BE9B68C9CE97}"/>
              </a:ext>
            </a:extLst>
          </p:cNvPr>
          <p:cNvCxnSpPr>
            <a:cxnSpLocks/>
          </p:cNvCxnSpPr>
          <p:nvPr/>
        </p:nvCxnSpPr>
        <p:spPr>
          <a:xfrm>
            <a:off x="2882091" y="2268894"/>
            <a:ext cx="2712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Inhaltsplatzhalter 11">
            <a:extLst>
              <a:ext uri="{FF2B5EF4-FFF2-40B4-BE49-F238E27FC236}">
                <a16:creationId xmlns:a16="http://schemas.microsoft.com/office/drawing/2014/main" id="{FA030E70-32B3-8B39-7873-42726EC73154}"/>
              </a:ext>
            </a:extLst>
          </p:cNvPr>
          <p:cNvSpPr txBox="1">
            <a:spLocks/>
          </p:cNvSpPr>
          <p:nvPr/>
        </p:nvSpPr>
        <p:spPr>
          <a:xfrm>
            <a:off x="3198880" y="2047779"/>
            <a:ext cx="310278" cy="254495"/>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2000" b="1" dirty="0"/>
              <a:t>...</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cxnSp>
        <p:nvCxnSpPr>
          <p:cNvPr id="37" name="Straight Arrow Connector 36">
            <a:extLst>
              <a:ext uri="{FF2B5EF4-FFF2-40B4-BE49-F238E27FC236}">
                <a16:creationId xmlns:a16="http://schemas.microsoft.com/office/drawing/2014/main" id="{EFE5DDDB-481C-C9C7-428A-25D4988385B6}"/>
              </a:ext>
            </a:extLst>
          </p:cNvPr>
          <p:cNvCxnSpPr>
            <a:cxnSpLocks/>
          </p:cNvCxnSpPr>
          <p:nvPr/>
        </p:nvCxnSpPr>
        <p:spPr>
          <a:xfrm>
            <a:off x="3436903" y="2268894"/>
            <a:ext cx="2712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1E97EC6-38E6-4449-F953-C5CA2B613346}"/>
              </a:ext>
            </a:extLst>
          </p:cNvPr>
          <p:cNvSpPr/>
          <p:nvPr/>
        </p:nvSpPr>
        <p:spPr>
          <a:xfrm>
            <a:off x="3702212" y="2117934"/>
            <a:ext cx="1032238" cy="287837"/>
          </a:xfrm>
          <a:prstGeom prst="rect">
            <a:avLst/>
          </a:prstGeom>
          <a:solidFill>
            <a:srgbClr val="EFE9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Inhaltsplatzhalter 11">
            <a:extLst>
              <a:ext uri="{FF2B5EF4-FFF2-40B4-BE49-F238E27FC236}">
                <a16:creationId xmlns:a16="http://schemas.microsoft.com/office/drawing/2014/main" id="{B1625833-BFAD-5F7B-27F6-105824D8C3E7}"/>
              </a:ext>
            </a:extLst>
          </p:cNvPr>
          <p:cNvSpPr txBox="1">
            <a:spLocks/>
          </p:cNvSpPr>
          <p:nvPr/>
        </p:nvSpPr>
        <p:spPr>
          <a:xfrm>
            <a:off x="3770139" y="2183535"/>
            <a:ext cx="953553" cy="12451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Fourier Layer</a:t>
            </a:r>
            <a:endParaRPr lang="de-DE" sz="1500" dirty="0"/>
          </a:p>
          <a:p>
            <a:endParaRPr lang="de-DE" sz="1500" dirty="0"/>
          </a:p>
        </p:txBody>
      </p:sp>
      <p:cxnSp>
        <p:nvCxnSpPr>
          <p:cNvPr id="40" name="Straight Arrow Connector 39">
            <a:extLst>
              <a:ext uri="{FF2B5EF4-FFF2-40B4-BE49-F238E27FC236}">
                <a16:creationId xmlns:a16="http://schemas.microsoft.com/office/drawing/2014/main" id="{E501524F-84C3-E520-4D56-CB3DF3E95555}"/>
              </a:ext>
            </a:extLst>
          </p:cNvPr>
          <p:cNvCxnSpPr>
            <a:cxnSpLocks/>
          </p:cNvCxnSpPr>
          <p:nvPr/>
        </p:nvCxnSpPr>
        <p:spPr>
          <a:xfrm>
            <a:off x="4734450" y="2268894"/>
            <a:ext cx="2712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01EC0EB-F81D-1CD4-0380-6AB0B50F79C5}"/>
              </a:ext>
            </a:extLst>
          </p:cNvPr>
          <p:cNvSpPr/>
          <p:nvPr/>
        </p:nvSpPr>
        <p:spPr>
          <a:xfrm>
            <a:off x="1041738" y="1879734"/>
            <a:ext cx="4444654" cy="74149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2" name="Straight Arrow Connector 41">
            <a:extLst>
              <a:ext uri="{FF2B5EF4-FFF2-40B4-BE49-F238E27FC236}">
                <a16:creationId xmlns:a16="http://schemas.microsoft.com/office/drawing/2014/main" id="{A075E47E-4FD4-55E8-BF69-2F6DF439A0D2}"/>
              </a:ext>
            </a:extLst>
          </p:cNvPr>
          <p:cNvCxnSpPr>
            <a:cxnSpLocks/>
          </p:cNvCxnSpPr>
          <p:nvPr/>
        </p:nvCxnSpPr>
        <p:spPr>
          <a:xfrm>
            <a:off x="5374292" y="2268894"/>
            <a:ext cx="2712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Inhaltsplatzhalter 11">
            <a:extLst>
              <a:ext uri="{FF2B5EF4-FFF2-40B4-BE49-F238E27FC236}">
                <a16:creationId xmlns:a16="http://schemas.microsoft.com/office/drawing/2014/main" id="{729D8537-166A-4A83-F194-72EF6497976F}"/>
              </a:ext>
            </a:extLst>
          </p:cNvPr>
          <p:cNvSpPr txBox="1">
            <a:spLocks/>
          </p:cNvSpPr>
          <p:nvPr/>
        </p:nvSpPr>
        <p:spPr>
          <a:xfrm>
            <a:off x="461537" y="2449727"/>
            <a:ext cx="816804" cy="366609"/>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Input</a:t>
            </a:r>
            <a:br>
              <a:rPr lang="de-DE" sz="1200" dirty="0"/>
            </a:br>
            <a:r>
              <a:rPr lang="de-DE" sz="1200" dirty="0"/>
              <a:t>(3 Channel)</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44" name="Inhaltsplatzhalter 11">
            <a:extLst>
              <a:ext uri="{FF2B5EF4-FFF2-40B4-BE49-F238E27FC236}">
                <a16:creationId xmlns:a16="http://schemas.microsoft.com/office/drawing/2014/main" id="{554E58F8-03B0-E37E-34E4-9E4ADCC692C1}"/>
              </a:ext>
            </a:extLst>
          </p:cNvPr>
          <p:cNvSpPr txBox="1">
            <a:spLocks/>
          </p:cNvSpPr>
          <p:nvPr/>
        </p:nvSpPr>
        <p:spPr>
          <a:xfrm>
            <a:off x="1039238" y="1673552"/>
            <a:ext cx="1621229" cy="237368"/>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Fourier Neural Operator</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grpSp>
        <p:nvGrpSpPr>
          <p:cNvPr id="45" name="Group 44">
            <a:extLst>
              <a:ext uri="{FF2B5EF4-FFF2-40B4-BE49-F238E27FC236}">
                <a16:creationId xmlns:a16="http://schemas.microsoft.com/office/drawing/2014/main" id="{5473AEB8-0304-3F2C-3F63-39B4F0F1273B}"/>
              </a:ext>
            </a:extLst>
          </p:cNvPr>
          <p:cNvGrpSpPr/>
          <p:nvPr/>
        </p:nvGrpSpPr>
        <p:grpSpPr>
          <a:xfrm>
            <a:off x="6348869" y="2082026"/>
            <a:ext cx="360000" cy="360000"/>
            <a:chOff x="1605866" y="2088540"/>
            <a:chExt cx="360000" cy="360000"/>
          </a:xfrm>
        </p:grpSpPr>
        <p:sp>
          <p:nvSpPr>
            <p:cNvPr id="46" name="Oval 45">
              <a:extLst>
                <a:ext uri="{FF2B5EF4-FFF2-40B4-BE49-F238E27FC236}">
                  <a16:creationId xmlns:a16="http://schemas.microsoft.com/office/drawing/2014/main" id="{6761BF6E-782C-538B-021E-983937BB757D}"/>
                </a:ext>
              </a:extLst>
            </p:cNvPr>
            <p:cNvSpPr/>
            <p:nvPr/>
          </p:nvSpPr>
          <p:spPr>
            <a:xfrm>
              <a:off x="1605866" y="2088540"/>
              <a:ext cx="360000" cy="360000"/>
            </a:xfrm>
            <a:prstGeom prst="ellipse">
              <a:avLst/>
            </a:prstGeom>
            <a:solidFill>
              <a:srgbClr val="F6A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Inhaltsplatzhalter 11">
              <a:extLst>
                <a:ext uri="{FF2B5EF4-FFF2-40B4-BE49-F238E27FC236}">
                  <a16:creationId xmlns:a16="http://schemas.microsoft.com/office/drawing/2014/main" id="{3985FAB4-0B7E-8435-9920-DF7497E9BD5A}"/>
                </a:ext>
              </a:extLst>
            </p:cNvPr>
            <p:cNvSpPr txBox="1">
              <a:spLocks/>
            </p:cNvSpPr>
            <p:nvPr/>
          </p:nvSpPr>
          <p:spPr>
            <a:xfrm>
              <a:off x="1737606" y="2179577"/>
              <a:ext cx="121766" cy="156410"/>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E</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grpSp>
      <p:cxnSp>
        <p:nvCxnSpPr>
          <p:cNvPr id="48" name="Straight Arrow Connector 47">
            <a:extLst>
              <a:ext uri="{FF2B5EF4-FFF2-40B4-BE49-F238E27FC236}">
                <a16:creationId xmlns:a16="http://schemas.microsoft.com/office/drawing/2014/main" id="{40E0B14E-06C0-99C5-F266-A87657E0F472}"/>
              </a:ext>
            </a:extLst>
          </p:cNvPr>
          <p:cNvCxnSpPr>
            <a:cxnSpLocks/>
          </p:cNvCxnSpPr>
          <p:nvPr/>
        </p:nvCxnSpPr>
        <p:spPr>
          <a:xfrm>
            <a:off x="6956326" y="2268699"/>
            <a:ext cx="23549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B920A8C-66DE-22D5-E691-C0F1AF6403D2}"/>
              </a:ext>
            </a:extLst>
          </p:cNvPr>
          <p:cNvSpPr/>
          <p:nvPr/>
        </p:nvSpPr>
        <p:spPr>
          <a:xfrm>
            <a:off x="6836256" y="2218455"/>
            <a:ext cx="120070" cy="10812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TextBox 50">
            <a:extLst>
              <a:ext uri="{FF2B5EF4-FFF2-40B4-BE49-F238E27FC236}">
                <a16:creationId xmlns:a16="http://schemas.microsoft.com/office/drawing/2014/main" id="{32EB4106-8877-5F60-1FAA-21D25390EB46}"/>
              </a:ext>
            </a:extLst>
          </p:cNvPr>
          <p:cNvSpPr txBox="1"/>
          <p:nvPr/>
        </p:nvSpPr>
        <p:spPr>
          <a:xfrm>
            <a:off x="6764400" y="2124000"/>
            <a:ext cx="266400" cy="276999"/>
          </a:xfrm>
          <a:prstGeom prst="rect">
            <a:avLst/>
          </a:prstGeom>
          <a:noFill/>
        </p:spPr>
        <p:txBody>
          <a:bodyPr wrap="square" rtlCol="0">
            <a:spAutoFit/>
          </a:bodyPr>
          <a:lstStyle/>
          <a:p>
            <a:pPr algn="ctr"/>
            <a:r>
              <a:rPr lang="de-DE" sz="1200" dirty="0">
                <a:latin typeface="Cambria" panose="02040503050406030204" pitchFamily="18" charset="0"/>
                <a:ea typeface="Cambria" panose="02040503050406030204" pitchFamily="18" charset="0"/>
              </a:rPr>
              <a:t>+</a:t>
            </a:r>
          </a:p>
        </p:txBody>
      </p:sp>
      <p:cxnSp>
        <p:nvCxnSpPr>
          <p:cNvPr id="53" name="Straight Connector 52">
            <a:extLst>
              <a:ext uri="{FF2B5EF4-FFF2-40B4-BE49-F238E27FC236}">
                <a16:creationId xmlns:a16="http://schemas.microsoft.com/office/drawing/2014/main" id="{EF2B7D40-3FBC-78DA-6445-FA6807CB0988}"/>
              </a:ext>
            </a:extLst>
          </p:cNvPr>
          <p:cNvCxnSpPr>
            <a:cxnSpLocks/>
          </p:cNvCxnSpPr>
          <p:nvPr/>
        </p:nvCxnSpPr>
        <p:spPr>
          <a:xfrm>
            <a:off x="6722271" y="2268700"/>
            <a:ext cx="1088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Inhaltsplatzhalter 11">
            <a:extLst>
              <a:ext uri="{FF2B5EF4-FFF2-40B4-BE49-F238E27FC236}">
                <a16:creationId xmlns:a16="http://schemas.microsoft.com/office/drawing/2014/main" id="{7DE7A739-341E-BEB4-CC35-88130BFCC602}"/>
              </a:ext>
            </a:extLst>
          </p:cNvPr>
          <p:cNvSpPr txBox="1">
            <a:spLocks/>
          </p:cNvSpPr>
          <p:nvPr/>
        </p:nvSpPr>
        <p:spPr>
          <a:xfrm>
            <a:off x="6256264" y="1384455"/>
            <a:ext cx="1408019" cy="21849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Positional Encoding</a:t>
            </a:r>
            <a:endParaRPr lang="de-DE" sz="1500" dirty="0"/>
          </a:p>
          <a:p>
            <a:endParaRPr lang="de-DE" sz="1500" dirty="0"/>
          </a:p>
        </p:txBody>
      </p:sp>
      <p:cxnSp>
        <p:nvCxnSpPr>
          <p:cNvPr id="59" name="Straight Arrow Connector 58">
            <a:extLst>
              <a:ext uri="{FF2B5EF4-FFF2-40B4-BE49-F238E27FC236}">
                <a16:creationId xmlns:a16="http://schemas.microsoft.com/office/drawing/2014/main" id="{AB15574E-A1F7-4BE6-3434-BE175D86A6B2}"/>
              </a:ext>
            </a:extLst>
          </p:cNvPr>
          <p:cNvCxnSpPr>
            <a:cxnSpLocks/>
          </p:cNvCxnSpPr>
          <p:nvPr/>
        </p:nvCxnSpPr>
        <p:spPr>
          <a:xfrm>
            <a:off x="6896291" y="1673552"/>
            <a:ext cx="0" cy="532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48D7C01-D2FE-0D64-F13C-6B999FBC46BE}"/>
              </a:ext>
            </a:extLst>
          </p:cNvPr>
          <p:cNvSpPr/>
          <p:nvPr/>
        </p:nvSpPr>
        <p:spPr>
          <a:xfrm>
            <a:off x="5720571" y="2121523"/>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4" name="Straight Arrow Connector 63">
            <a:extLst>
              <a:ext uri="{FF2B5EF4-FFF2-40B4-BE49-F238E27FC236}">
                <a16:creationId xmlns:a16="http://schemas.microsoft.com/office/drawing/2014/main" id="{6D1E965E-218E-5F12-73B0-44A3671C9CF7}"/>
              </a:ext>
            </a:extLst>
          </p:cNvPr>
          <p:cNvCxnSpPr>
            <a:cxnSpLocks/>
          </p:cNvCxnSpPr>
          <p:nvPr/>
        </p:nvCxnSpPr>
        <p:spPr>
          <a:xfrm>
            <a:off x="6077595" y="2265839"/>
            <a:ext cx="2712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Inhaltsplatzhalter 11">
            <a:extLst>
              <a:ext uri="{FF2B5EF4-FFF2-40B4-BE49-F238E27FC236}">
                <a16:creationId xmlns:a16="http://schemas.microsoft.com/office/drawing/2014/main" id="{A55FA163-EB66-B6EF-8213-E309C9635DEA}"/>
              </a:ext>
            </a:extLst>
          </p:cNvPr>
          <p:cNvSpPr txBox="1">
            <a:spLocks/>
          </p:cNvSpPr>
          <p:nvPr/>
        </p:nvSpPr>
        <p:spPr>
          <a:xfrm>
            <a:off x="5705130" y="2471445"/>
            <a:ext cx="1225616" cy="19422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Input </a:t>
            </a:r>
            <a:br>
              <a:rPr lang="de-DE" sz="1200" dirty="0"/>
            </a:br>
            <a:r>
              <a:rPr lang="de-DE" sz="1200" dirty="0"/>
              <a:t>(1 Channel)</a:t>
            </a:r>
            <a:endParaRPr lang="de-DE" sz="1500" dirty="0"/>
          </a:p>
          <a:p>
            <a:pPr lvl="1"/>
            <a:endParaRPr lang="de-DE" sz="1500" dirty="0"/>
          </a:p>
          <a:p>
            <a:pPr lvl="1"/>
            <a:endParaRPr lang="de-DE" sz="1500" dirty="0"/>
          </a:p>
          <a:p>
            <a:endParaRPr lang="de-DE" sz="1500" dirty="0"/>
          </a:p>
        </p:txBody>
      </p:sp>
      <p:sp>
        <p:nvSpPr>
          <p:cNvPr id="70" name="Rectangle 69">
            <a:extLst>
              <a:ext uri="{FF2B5EF4-FFF2-40B4-BE49-F238E27FC236}">
                <a16:creationId xmlns:a16="http://schemas.microsoft.com/office/drawing/2014/main" id="{72063A87-DFE6-4873-1183-D9AFF45B1C32}"/>
              </a:ext>
            </a:extLst>
          </p:cNvPr>
          <p:cNvSpPr/>
          <p:nvPr/>
        </p:nvSpPr>
        <p:spPr>
          <a:xfrm>
            <a:off x="11554431" y="2114167"/>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Inhaltsplatzhalter 11">
            <a:extLst>
              <a:ext uri="{FF2B5EF4-FFF2-40B4-BE49-F238E27FC236}">
                <a16:creationId xmlns:a16="http://schemas.microsoft.com/office/drawing/2014/main" id="{F91041B2-9DDC-3CF3-2699-3A9FBC6FB4BD}"/>
              </a:ext>
            </a:extLst>
          </p:cNvPr>
          <p:cNvSpPr txBox="1">
            <a:spLocks/>
          </p:cNvSpPr>
          <p:nvPr/>
        </p:nvSpPr>
        <p:spPr>
          <a:xfrm>
            <a:off x="11491935" y="2482203"/>
            <a:ext cx="538602" cy="183465"/>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Output </a:t>
            </a:r>
            <a:br>
              <a:rPr lang="de-DE" sz="1200" dirty="0"/>
            </a:b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cxnSp>
        <p:nvCxnSpPr>
          <p:cNvPr id="72" name="Straight Arrow Connector 71">
            <a:extLst>
              <a:ext uri="{FF2B5EF4-FFF2-40B4-BE49-F238E27FC236}">
                <a16:creationId xmlns:a16="http://schemas.microsoft.com/office/drawing/2014/main" id="{667C5156-36D2-0021-83C2-0EBE78ECF426}"/>
              </a:ext>
            </a:extLst>
          </p:cNvPr>
          <p:cNvCxnSpPr>
            <a:cxnSpLocks/>
          </p:cNvCxnSpPr>
          <p:nvPr/>
        </p:nvCxnSpPr>
        <p:spPr>
          <a:xfrm>
            <a:off x="11226156" y="2268678"/>
            <a:ext cx="2712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256C50C-7913-A2EF-1ECE-EEFB27927629}"/>
              </a:ext>
            </a:extLst>
          </p:cNvPr>
          <p:cNvSpPr/>
          <p:nvPr/>
        </p:nvSpPr>
        <p:spPr>
          <a:xfrm>
            <a:off x="7212036" y="2077981"/>
            <a:ext cx="842475" cy="3806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4" name="Inhaltsplatzhalter 11">
            <a:extLst>
              <a:ext uri="{FF2B5EF4-FFF2-40B4-BE49-F238E27FC236}">
                <a16:creationId xmlns:a16="http://schemas.microsoft.com/office/drawing/2014/main" id="{1A6F775E-E247-3386-9717-6CDC45B976A5}"/>
              </a:ext>
            </a:extLst>
          </p:cNvPr>
          <p:cNvSpPr txBox="1">
            <a:spLocks/>
          </p:cNvSpPr>
          <p:nvPr/>
        </p:nvSpPr>
        <p:spPr>
          <a:xfrm>
            <a:off x="7243261" y="2095080"/>
            <a:ext cx="809597" cy="364509"/>
          </a:xfrm>
          <a:prstGeom prst="rect">
            <a:avLst/>
          </a:prstGeom>
          <a:noFill/>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sz="1200" dirty="0"/>
              <a:t>Multi-Head Attention</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79" name="Rectangle 78">
            <a:extLst>
              <a:ext uri="{FF2B5EF4-FFF2-40B4-BE49-F238E27FC236}">
                <a16:creationId xmlns:a16="http://schemas.microsoft.com/office/drawing/2014/main" id="{B0357427-ACD8-B3CE-48C0-2DEC7004B0F1}"/>
              </a:ext>
            </a:extLst>
          </p:cNvPr>
          <p:cNvSpPr/>
          <p:nvPr/>
        </p:nvSpPr>
        <p:spPr>
          <a:xfrm>
            <a:off x="8253272" y="2120812"/>
            <a:ext cx="489515" cy="287837"/>
          </a:xfrm>
          <a:prstGeom prst="rect">
            <a:avLst/>
          </a:prstGeom>
          <a:solidFill>
            <a:srgbClr val="AAB5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Inhaltsplatzhalter 11">
            <a:extLst>
              <a:ext uri="{FF2B5EF4-FFF2-40B4-BE49-F238E27FC236}">
                <a16:creationId xmlns:a16="http://schemas.microsoft.com/office/drawing/2014/main" id="{094276FD-6BBE-81E0-D1F5-594838C1F8D0}"/>
              </a:ext>
            </a:extLst>
          </p:cNvPr>
          <p:cNvSpPr txBox="1">
            <a:spLocks/>
          </p:cNvSpPr>
          <p:nvPr/>
        </p:nvSpPr>
        <p:spPr>
          <a:xfrm>
            <a:off x="8253271" y="2174915"/>
            <a:ext cx="489515" cy="206168"/>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sz="1200" dirty="0"/>
              <a:t>Norm</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82" name="Rectangle 81">
            <a:extLst>
              <a:ext uri="{FF2B5EF4-FFF2-40B4-BE49-F238E27FC236}">
                <a16:creationId xmlns:a16="http://schemas.microsoft.com/office/drawing/2014/main" id="{02468407-75B7-D0EF-4CD0-23C99BC59518}"/>
              </a:ext>
            </a:extLst>
          </p:cNvPr>
          <p:cNvSpPr/>
          <p:nvPr/>
        </p:nvSpPr>
        <p:spPr>
          <a:xfrm>
            <a:off x="8940512" y="2124735"/>
            <a:ext cx="1032238" cy="287837"/>
          </a:xfrm>
          <a:prstGeom prst="rect">
            <a:avLst/>
          </a:prstGeom>
          <a:solidFill>
            <a:srgbClr val="AEE2C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Inhaltsplatzhalter 11">
            <a:extLst>
              <a:ext uri="{FF2B5EF4-FFF2-40B4-BE49-F238E27FC236}">
                <a16:creationId xmlns:a16="http://schemas.microsoft.com/office/drawing/2014/main" id="{FABF76A2-B35B-B5C7-0549-549394BF7DD1}"/>
              </a:ext>
            </a:extLst>
          </p:cNvPr>
          <p:cNvSpPr txBox="1">
            <a:spLocks/>
          </p:cNvSpPr>
          <p:nvPr/>
        </p:nvSpPr>
        <p:spPr>
          <a:xfrm>
            <a:off x="8986923" y="2179577"/>
            <a:ext cx="953553" cy="203955"/>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Feed Forward</a:t>
            </a:r>
            <a:endParaRPr lang="de-DE" sz="1500" dirty="0"/>
          </a:p>
          <a:p>
            <a:pPr lvl="1"/>
            <a:endParaRPr lang="de-DE" sz="1500" dirty="0"/>
          </a:p>
          <a:p>
            <a:endParaRPr lang="de-DE" sz="1500" dirty="0"/>
          </a:p>
        </p:txBody>
      </p:sp>
      <p:sp>
        <p:nvSpPr>
          <p:cNvPr id="85" name="Rectangle 84">
            <a:extLst>
              <a:ext uri="{FF2B5EF4-FFF2-40B4-BE49-F238E27FC236}">
                <a16:creationId xmlns:a16="http://schemas.microsoft.com/office/drawing/2014/main" id="{557BE9EE-BC38-7A3E-ECC8-8FF9919DAA47}"/>
              </a:ext>
            </a:extLst>
          </p:cNvPr>
          <p:cNvSpPr/>
          <p:nvPr/>
        </p:nvSpPr>
        <p:spPr>
          <a:xfrm>
            <a:off x="10177415" y="2125166"/>
            <a:ext cx="489515" cy="287837"/>
          </a:xfrm>
          <a:prstGeom prst="rect">
            <a:avLst/>
          </a:prstGeom>
          <a:solidFill>
            <a:srgbClr val="AAB5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Inhaltsplatzhalter 11">
            <a:extLst>
              <a:ext uri="{FF2B5EF4-FFF2-40B4-BE49-F238E27FC236}">
                <a16:creationId xmlns:a16="http://schemas.microsoft.com/office/drawing/2014/main" id="{83C51BB6-DFD4-D545-D94A-F30239901426}"/>
              </a:ext>
            </a:extLst>
          </p:cNvPr>
          <p:cNvSpPr txBox="1">
            <a:spLocks/>
          </p:cNvSpPr>
          <p:nvPr/>
        </p:nvSpPr>
        <p:spPr>
          <a:xfrm>
            <a:off x="10177414" y="2179269"/>
            <a:ext cx="489515" cy="206168"/>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sz="1200" dirty="0"/>
              <a:t>Norm</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cxnSp>
        <p:nvCxnSpPr>
          <p:cNvPr id="88" name="Straight Arrow Connector 87">
            <a:extLst>
              <a:ext uri="{FF2B5EF4-FFF2-40B4-BE49-F238E27FC236}">
                <a16:creationId xmlns:a16="http://schemas.microsoft.com/office/drawing/2014/main" id="{5E45F74C-ADEE-0E7F-78DC-A7BCF5B76EBF}"/>
              </a:ext>
            </a:extLst>
          </p:cNvPr>
          <p:cNvCxnSpPr>
            <a:cxnSpLocks/>
          </p:cNvCxnSpPr>
          <p:nvPr/>
        </p:nvCxnSpPr>
        <p:spPr>
          <a:xfrm>
            <a:off x="8054511" y="2264739"/>
            <a:ext cx="2040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C926A82-331E-A202-8AA3-3DC74DB662B1}"/>
              </a:ext>
            </a:extLst>
          </p:cNvPr>
          <p:cNvCxnSpPr>
            <a:cxnSpLocks/>
          </p:cNvCxnSpPr>
          <p:nvPr/>
        </p:nvCxnSpPr>
        <p:spPr>
          <a:xfrm>
            <a:off x="8736500" y="2267241"/>
            <a:ext cx="2040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FD355D-E808-5A0A-B90A-F8C2193DA518}"/>
              </a:ext>
            </a:extLst>
          </p:cNvPr>
          <p:cNvCxnSpPr>
            <a:cxnSpLocks/>
          </p:cNvCxnSpPr>
          <p:nvPr/>
        </p:nvCxnSpPr>
        <p:spPr>
          <a:xfrm>
            <a:off x="10666929" y="2267241"/>
            <a:ext cx="2040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58924D0-0CD3-1CD2-789C-C01B3963F178}"/>
              </a:ext>
            </a:extLst>
          </p:cNvPr>
          <p:cNvCxnSpPr>
            <a:cxnSpLocks/>
          </p:cNvCxnSpPr>
          <p:nvPr/>
        </p:nvCxnSpPr>
        <p:spPr>
          <a:xfrm>
            <a:off x="9973402" y="2277427"/>
            <a:ext cx="2040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077DC417-B69E-648B-A986-277C1C8EBA32}"/>
              </a:ext>
            </a:extLst>
          </p:cNvPr>
          <p:cNvSpPr/>
          <p:nvPr/>
        </p:nvSpPr>
        <p:spPr>
          <a:xfrm>
            <a:off x="7576074" y="2683349"/>
            <a:ext cx="120070" cy="10812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9" name="TextBox 98">
            <a:extLst>
              <a:ext uri="{FF2B5EF4-FFF2-40B4-BE49-F238E27FC236}">
                <a16:creationId xmlns:a16="http://schemas.microsoft.com/office/drawing/2014/main" id="{2F964742-D0E0-B27B-4500-940CEB007DAC}"/>
              </a:ext>
            </a:extLst>
          </p:cNvPr>
          <p:cNvSpPr txBox="1"/>
          <p:nvPr/>
        </p:nvSpPr>
        <p:spPr>
          <a:xfrm>
            <a:off x="7513200" y="2588400"/>
            <a:ext cx="244800" cy="266400"/>
          </a:xfrm>
          <a:prstGeom prst="rect">
            <a:avLst/>
          </a:prstGeom>
          <a:noFill/>
        </p:spPr>
        <p:txBody>
          <a:bodyPr wrap="square" rtlCol="0">
            <a:spAutoFit/>
          </a:bodyPr>
          <a:lstStyle/>
          <a:p>
            <a:pPr algn="ctr"/>
            <a:r>
              <a:rPr lang="de-DE" sz="1200" dirty="0">
                <a:latin typeface="Cambria" panose="02040503050406030204" pitchFamily="18" charset="0"/>
                <a:ea typeface="Cambria" panose="02040503050406030204" pitchFamily="18" charset="0"/>
              </a:rPr>
              <a:t>+</a:t>
            </a:r>
          </a:p>
        </p:txBody>
      </p:sp>
      <p:cxnSp>
        <p:nvCxnSpPr>
          <p:cNvPr id="103" name="Connector: Elbow 102">
            <a:extLst>
              <a:ext uri="{FF2B5EF4-FFF2-40B4-BE49-F238E27FC236}">
                <a16:creationId xmlns:a16="http://schemas.microsoft.com/office/drawing/2014/main" id="{A1A8B9C3-092A-1248-BE42-FFC8D7A9890E}"/>
              </a:ext>
            </a:extLst>
          </p:cNvPr>
          <p:cNvCxnSpPr>
            <a:cxnSpLocks/>
            <a:stCxn id="51" idx="3"/>
          </p:cNvCxnSpPr>
          <p:nvPr/>
        </p:nvCxnSpPr>
        <p:spPr>
          <a:xfrm>
            <a:off x="7030800" y="2262500"/>
            <a:ext cx="535259" cy="460163"/>
          </a:xfrm>
          <a:prstGeom prst="bentConnector3">
            <a:avLst>
              <a:gd name="adj1" fmla="val -24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Inhaltsplatzhalter 11">
            <a:extLst>
              <a:ext uri="{FF2B5EF4-FFF2-40B4-BE49-F238E27FC236}">
                <a16:creationId xmlns:a16="http://schemas.microsoft.com/office/drawing/2014/main" id="{AD0F0A73-E403-35EA-4E3A-59F74CA7D11E}"/>
              </a:ext>
            </a:extLst>
          </p:cNvPr>
          <p:cNvSpPr txBox="1">
            <a:spLocks/>
          </p:cNvSpPr>
          <p:nvPr/>
        </p:nvSpPr>
        <p:spPr>
          <a:xfrm>
            <a:off x="7479042" y="2817913"/>
            <a:ext cx="351615" cy="150765"/>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Input </a:t>
            </a:r>
            <a:br>
              <a:rPr lang="de-DE" sz="1200" dirty="0"/>
            </a:br>
            <a:endParaRPr lang="de-DE" sz="1500" dirty="0"/>
          </a:p>
          <a:p>
            <a:pPr lvl="1"/>
            <a:endParaRPr lang="de-DE" sz="1500" dirty="0"/>
          </a:p>
          <a:p>
            <a:endParaRPr lang="de-DE" sz="1500" dirty="0"/>
          </a:p>
        </p:txBody>
      </p:sp>
      <p:sp>
        <p:nvSpPr>
          <p:cNvPr id="123" name="Oval 122">
            <a:extLst>
              <a:ext uri="{FF2B5EF4-FFF2-40B4-BE49-F238E27FC236}">
                <a16:creationId xmlns:a16="http://schemas.microsoft.com/office/drawing/2014/main" id="{09511ACB-F2FD-8030-DEAF-2ED68C26E54B}"/>
              </a:ext>
            </a:extLst>
          </p:cNvPr>
          <p:cNvSpPr/>
          <p:nvPr/>
        </p:nvSpPr>
        <p:spPr>
          <a:xfrm>
            <a:off x="9478637" y="2683349"/>
            <a:ext cx="120070" cy="10812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4" name="TextBox 123">
            <a:extLst>
              <a:ext uri="{FF2B5EF4-FFF2-40B4-BE49-F238E27FC236}">
                <a16:creationId xmlns:a16="http://schemas.microsoft.com/office/drawing/2014/main" id="{A224ADDE-0168-0A49-35FA-6AB3CC644FEE}"/>
              </a:ext>
            </a:extLst>
          </p:cNvPr>
          <p:cNvSpPr txBox="1"/>
          <p:nvPr/>
        </p:nvSpPr>
        <p:spPr>
          <a:xfrm>
            <a:off x="9414000" y="2588400"/>
            <a:ext cx="252000" cy="276999"/>
          </a:xfrm>
          <a:prstGeom prst="rect">
            <a:avLst/>
          </a:prstGeom>
          <a:noFill/>
        </p:spPr>
        <p:txBody>
          <a:bodyPr wrap="square" rtlCol="0">
            <a:spAutoFit/>
          </a:bodyPr>
          <a:lstStyle/>
          <a:p>
            <a:pPr algn="ctr"/>
            <a:r>
              <a:rPr lang="de-DE" sz="1200" dirty="0">
                <a:latin typeface="Cambria" panose="02040503050406030204" pitchFamily="18" charset="0"/>
                <a:ea typeface="Cambria" panose="02040503050406030204" pitchFamily="18" charset="0"/>
              </a:rPr>
              <a:t>+</a:t>
            </a:r>
          </a:p>
        </p:txBody>
      </p:sp>
      <p:cxnSp>
        <p:nvCxnSpPr>
          <p:cNvPr id="125" name="Connector: Elbow 124">
            <a:extLst>
              <a:ext uri="{FF2B5EF4-FFF2-40B4-BE49-F238E27FC236}">
                <a16:creationId xmlns:a16="http://schemas.microsoft.com/office/drawing/2014/main" id="{5DDFF139-BDD6-8D11-6B89-DD464606AF1B}"/>
              </a:ext>
            </a:extLst>
          </p:cNvPr>
          <p:cNvCxnSpPr>
            <a:cxnSpLocks/>
          </p:cNvCxnSpPr>
          <p:nvPr/>
        </p:nvCxnSpPr>
        <p:spPr>
          <a:xfrm>
            <a:off x="8808456" y="2268700"/>
            <a:ext cx="663708" cy="460163"/>
          </a:xfrm>
          <a:prstGeom prst="bentConnector3">
            <a:avLst>
              <a:gd name="adj1" fmla="val -24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B2D66C24-3B77-A9FF-1632-FB6356E543E9}"/>
              </a:ext>
            </a:extLst>
          </p:cNvPr>
          <p:cNvCxnSpPr>
            <a:cxnSpLocks/>
          </p:cNvCxnSpPr>
          <p:nvPr/>
        </p:nvCxnSpPr>
        <p:spPr>
          <a:xfrm rot="5400000" flipH="1" flipV="1">
            <a:off x="9600444" y="2297720"/>
            <a:ext cx="460552" cy="441710"/>
          </a:xfrm>
          <a:prstGeom prst="bentConnector3">
            <a:avLst>
              <a:gd name="adj1" fmla="val 328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Inhaltsplatzhalter 11">
            <a:extLst>
              <a:ext uri="{FF2B5EF4-FFF2-40B4-BE49-F238E27FC236}">
                <a16:creationId xmlns:a16="http://schemas.microsoft.com/office/drawing/2014/main" id="{593CCADE-B11A-46F8-A73B-67E1A474F875}"/>
              </a:ext>
            </a:extLst>
          </p:cNvPr>
          <p:cNvSpPr txBox="1">
            <a:spLocks/>
          </p:cNvSpPr>
          <p:nvPr/>
        </p:nvSpPr>
        <p:spPr>
          <a:xfrm>
            <a:off x="9381605" y="2817913"/>
            <a:ext cx="351615" cy="150765"/>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Input </a:t>
            </a:r>
            <a:br>
              <a:rPr lang="de-DE" sz="1200" dirty="0"/>
            </a:br>
            <a:endParaRPr lang="de-DE" sz="1500" dirty="0"/>
          </a:p>
          <a:p>
            <a:pPr lvl="1"/>
            <a:endParaRPr lang="de-DE" sz="1500" dirty="0"/>
          </a:p>
          <a:p>
            <a:endParaRPr lang="de-DE" sz="1500" dirty="0"/>
          </a:p>
        </p:txBody>
      </p:sp>
      <p:pic>
        <p:nvPicPr>
          <p:cNvPr id="137" name="Picture 136">
            <a:extLst>
              <a:ext uri="{FF2B5EF4-FFF2-40B4-BE49-F238E27FC236}">
                <a16:creationId xmlns:a16="http://schemas.microsoft.com/office/drawing/2014/main" id="{CF5EF824-A722-E9CA-9A53-7055991249FA}"/>
              </a:ext>
            </a:extLst>
          </p:cNvPr>
          <p:cNvPicPr>
            <a:picLocks noChangeAspect="1"/>
          </p:cNvPicPr>
          <p:nvPr/>
        </p:nvPicPr>
        <p:blipFill>
          <a:blip r:embed="rId3"/>
          <a:stretch>
            <a:fillRect/>
          </a:stretch>
        </p:blipFill>
        <p:spPr>
          <a:xfrm>
            <a:off x="217982" y="3455501"/>
            <a:ext cx="4361905" cy="973800"/>
          </a:xfrm>
          <a:prstGeom prst="rect">
            <a:avLst/>
          </a:prstGeom>
        </p:spPr>
      </p:pic>
      <p:cxnSp>
        <p:nvCxnSpPr>
          <p:cNvPr id="144" name="Straight Connector 143">
            <a:extLst>
              <a:ext uri="{FF2B5EF4-FFF2-40B4-BE49-F238E27FC236}">
                <a16:creationId xmlns:a16="http://schemas.microsoft.com/office/drawing/2014/main" id="{C3BD6353-26E9-01DA-B9D0-672ECD1491E3}"/>
              </a:ext>
            </a:extLst>
          </p:cNvPr>
          <p:cNvCxnSpPr>
            <a:cxnSpLocks/>
          </p:cNvCxnSpPr>
          <p:nvPr/>
        </p:nvCxnSpPr>
        <p:spPr>
          <a:xfrm flipH="1">
            <a:off x="231155" y="2421771"/>
            <a:ext cx="1618697" cy="10337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0693F54-667B-0B71-8182-D631708CA661}"/>
              </a:ext>
            </a:extLst>
          </p:cNvPr>
          <p:cNvCxnSpPr>
            <a:cxnSpLocks/>
          </p:cNvCxnSpPr>
          <p:nvPr/>
        </p:nvCxnSpPr>
        <p:spPr>
          <a:xfrm>
            <a:off x="2905083" y="2408649"/>
            <a:ext cx="1657930" cy="10468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D6B5AF6-4371-7655-E3A4-5C5DFB1F051E}"/>
              </a:ext>
            </a:extLst>
          </p:cNvPr>
          <p:cNvCxnSpPr>
            <a:cxnSpLocks/>
          </p:cNvCxnSpPr>
          <p:nvPr/>
        </p:nvCxnSpPr>
        <p:spPr>
          <a:xfrm flipH="1">
            <a:off x="5236653" y="2464819"/>
            <a:ext cx="1960700" cy="9779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7565354-8BC3-7F02-F0A7-CFA4D24E9A81}"/>
              </a:ext>
            </a:extLst>
          </p:cNvPr>
          <p:cNvCxnSpPr>
            <a:cxnSpLocks/>
          </p:cNvCxnSpPr>
          <p:nvPr/>
        </p:nvCxnSpPr>
        <p:spPr>
          <a:xfrm>
            <a:off x="8043196" y="2476191"/>
            <a:ext cx="814045" cy="9779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3" name="Inhaltsplatzhalter 11">
            <a:extLst>
              <a:ext uri="{FF2B5EF4-FFF2-40B4-BE49-F238E27FC236}">
                <a16:creationId xmlns:a16="http://schemas.microsoft.com/office/drawing/2014/main" id="{D69CB980-74BD-8E3A-40F7-29B45B978156}"/>
              </a:ext>
            </a:extLst>
          </p:cNvPr>
          <p:cNvSpPr txBox="1">
            <a:spLocks/>
          </p:cNvSpPr>
          <p:nvPr/>
        </p:nvSpPr>
        <p:spPr>
          <a:xfrm>
            <a:off x="767644" y="4661370"/>
            <a:ext cx="4842288" cy="1655567"/>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a:t>Langfristige Merkmale und Muster in Zeitreihendaten filtern</a:t>
            </a:r>
          </a:p>
          <a:p>
            <a:pPr lvl="1"/>
            <a:r>
              <a:rPr lang="de-DE" dirty="0"/>
              <a:t>Beliebig große Input Sequenzen </a:t>
            </a:r>
          </a:p>
          <a:p>
            <a:pPr lvl="1"/>
            <a:r>
              <a:rPr lang="de-DE" dirty="0"/>
              <a:t>Jeder Temperaturpunkt wird gegen alle anderen Temperaturpunkte gewichtet</a:t>
            </a:r>
          </a:p>
          <a:p>
            <a:pPr marL="0" lvl="1" indent="0">
              <a:buNone/>
            </a:pPr>
            <a:endParaRPr lang="de-DE" dirty="0"/>
          </a:p>
          <a:p>
            <a:pPr lvl="1"/>
            <a:endParaRPr lang="de-DE" dirty="0"/>
          </a:p>
          <a:p>
            <a:pPr lvl="1"/>
            <a:endParaRPr lang="de-DE" dirty="0"/>
          </a:p>
          <a:p>
            <a:endParaRPr lang="de-DE" dirty="0"/>
          </a:p>
          <a:p>
            <a:endParaRPr lang="de-DE" dirty="0"/>
          </a:p>
        </p:txBody>
      </p:sp>
      <p:pic>
        <p:nvPicPr>
          <p:cNvPr id="165" name="Picture 164">
            <a:extLst>
              <a:ext uri="{FF2B5EF4-FFF2-40B4-BE49-F238E27FC236}">
                <a16:creationId xmlns:a16="http://schemas.microsoft.com/office/drawing/2014/main" id="{95509750-353D-D6A9-7D43-697FAAE88BD6}"/>
              </a:ext>
            </a:extLst>
          </p:cNvPr>
          <p:cNvPicPr>
            <a:picLocks noChangeAspect="1"/>
          </p:cNvPicPr>
          <p:nvPr/>
        </p:nvPicPr>
        <p:blipFill>
          <a:blip r:embed="rId4"/>
          <a:stretch>
            <a:fillRect/>
          </a:stretch>
        </p:blipFill>
        <p:spPr>
          <a:xfrm>
            <a:off x="5236653" y="4199936"/>
            <a:ext cx="2992443" cy="1221553"/>
          </a:xfrm>
          <a:prstGeom prst="rect">
            <a:avLst/>
          </a:prstGeom>
        </p:spPr>
      </p:pic>
      <p:pic>
        <p:nvPicPr>
          <p:cNvPr id="166" name="Picture 165">
            <a:extLst>
              <a:ext uri="{FF2B5EF4-FFF2-40B4-BE49-F238E27FC236}">
                <a16:creationId xmlns:a16="http://schemas.microsoft.com/office/drawing/2014/main" id="{521C722D-8208-7ACD-57CB-5ED8F70BF483}"/>
              </a:ext>
            </a:extLst>
          </p:cNvPr>
          <p:cNvPicPr>
            <a:picLocks noChangeAspect="1"/>
          </p:cNvPicPr>
          <p:nvPr/>
        </p:nvPicPr>
        <p:blipFill>
          <a:blip r:embed="rId5"/>
          <a:stretch>
            <a:fillRect/>
          </a:stretch>
        </p:blipFill>
        <p:spPr>
          <a:xfrm>
            <a:off x="5215250" y="5746109"/>
            <a:ext cx="3641991" cy="533624"/>
          </a:xfrm>
          <a:prstGeom prst="rect">
            <a:avLst/>
          </a:prstGeom>
        </p:spPr>
      </p:pic>
      <p:pic>
        <p:nvPicPr>
          <p:cNvPr id="167" name="Picture 166">
            <a:extLst>
              <a:ext uri="{FF2B5EF4-FFF2-40B4-BE49-F238E27FC236}">
                <a16:creationId xmlns:a16="http://schemas.microsoft.com/office/drawing/2014/main" id="{FD69B88B-B9CD-85AF-C766-A732DF104C47}"/>
              </a:ext>
            </a:extLst>
          </p:cNvPr>
          <p:cNvPicPr>
            <a:picLocks noChangeAspect="1"/>
          </p:cNvPicPr>
          <p:nvPr/>
        </p:nvPicPr>
        <p:blipFill>
          <a:blip r:embed="rId6"/>
          <a:stretch>
            <a:fillRect/>
          </a:stretch>
        </p:blipFill>
        <p:spPr>
          <a:xfrm>
            <a:off x="7586995" y="1134790"/>
            <a:ext cx="2682723" cy="758017"/>
          </a:xfrm>
          <a:prstGeom prst="rect">
            <a:avLst/>
          </a:prstGeom>
        </p:spPr>
      </p:pic>
      <p:pic>
        <p:nvPicPr>
          <p:cNvPr id="168" name="Picture 167">
            <a:extLst>
              <a:ext uri="{FF2B5EF4-FFF2-40B4-BE49-F238E27FC236}">
                <a16:creationId xmlns:a16="http://schemas.microsoft.com/office/drawing/2014/main" id="{74422E06-D135-37CE-F8C6-022DB41E467C}"/>
              </a:ext>
            </a:extLst>
          </p:cNvPr>
          <p:cNvPicPr>
            <a:picLocks noChangeAspect="1"/>
          </p:cNvPicPr>
          <p:nvPr/>
        </p:nvPicPr>
        <p:blipFill>
          <a:blip r:embed="rId7"/>
          <a:stretch>
            <a:fillRect/>
          </a:stretch>
        </p:blipFill>
        <p:spPr>
          <a:xfrm>
            <a:off x="5290873" y="3429224"/>
            <a:ext cx="2818322" cy="499703"/>
          </a:xfrm>
          <a:prstGeom prst="rect">
            <a:avLst/>
          </a:prstGeom>
        </p:spPr>
      </p:pic>
      <p:cxnSp>
        <p:nvCxnSpPr>
          <p:cNvPr id="173" name="Straight Arrow Connector 172">
            <a:extLst>
              <a:ext uri="{FF2B5EF4-FFF2-40B4-BE49-F238E27FC236}">
                <a16:creationId xmlns:a16="http://schemas.microsoft.com/office/drawing/2014/main" id="{E6A68C73-AD31-9248-DC3A-5C8FD5356958}"/>
              </a:ext>
            </a:extLst>
          </p:cNvPr>
          <p:cNvCxnSpPr>
            <a:cxnSpLocks/>
          </p:cNvCxnSpPr>
          <p:nvPr/>
        </p:nvCxnSpPr>
        <p:spPr>
          <a:xfrm>
            <a:off x="6775276" y="3897278"/>
            <a:ext cx="0" cy="2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5B27FAEA-D2A5-9FD4-1E0D-B5B78B6F7B7B}"/>
              </a:ext>
            </a:extLst>
          </p:cNvPr>
          <p:cNvCxnSpPr>
            <a:cxnSpLocks/>
          </p:cNvCxnSpPr>
          <p:nvPr/>
        </p:nvCxnSpPr>
        <p:spPr>
          <a:xfrm>
            <a:off x="6775276" y="5464967"/>
            <a:ext cx="0" cy="281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257259C5-DCE7-6394-36CD-AB1E40CF24B0}"/>
              </a:ext>
            </a:extLst>
          </p:cNvPr>
          <p:cNvSpPr/>
          <p:nvPr/>
        </p:nvSpPr>
        <p:spPr>
          <a:xfrm>
            <a:off x="5236653" y="3456647"/>
            <a:ext cx="3620588" cy="2936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2" name="Rectangle 181">
            <a:extLst>
              <a:ext uri="{FF2B5EF4-FFF2-40B4-BE49-F238E27FC236}">
                <a16:creationId xmlns:a16="http://schemas.microsoft.com/office/drawing/2014/main" id="{66C57BB6-CD13-2A94-F49C-85809380A9CD}"/>
              </a:ext>
            </a:extLst>
          </p:cNvPr>
          <p:cNvSpPr/>
          <p:nvPr/>
        </p:nvSpPr>
        <p:spPr>
          <a:xfrm>
            <a:off x="9160061" y="3817939"/>
            <a:ext cx="1017764" cy="2878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3" name="Inhaltsplatzhalter 11">
            <a:extLst>
              <a:ext uri="{FF2B5EF4-FFF2-40B4-BE49-F238E27FC236}">
                <a16:creationId xmlns:a16="http://schemas.microsoft.com/office/drawing/2014/main" id="{CEAD50B1-8639-30E7-B8A3-68B53CE24ABD}"/>
              </a:ext>
            </a:extLst>
          </p:cNvPr>
          <p:cNvSpPr txBox="1">
            <a:spLocks/>
          </p:cNvSpPr>
          <p:nvPr/>
        </p:nvSpPr>
        <p:spPr>
          <a:xfrm>
            <a:off x="9160060" y="3872042"/>
            <a:ext cx="1017764" cy="176024"/>
          </a:xfrm>
          <a:prstGeom prst="rect">
            <a:avLst/>
          </a:prstGeom>
          <a:noFill/>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sz="1200" dirty="0"/>
              <a:t>Linear Layer</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85" name="Rectangle 184">
            <a:extLst>
              <a:ext uri="{FF2B5EF4-FFF2-40B4-BE49-F238E27FC236}">
                <a16:creationId xmlns:a16="http://schemas.microsoft.com/office/drawing/2014/main" id="{52F11691-E4E5-C93D-3BB5-7953C272CA6B}"/>
              </a:ext>
            </a:extLst>
          </p:cNvPr>
          <p:cNvSpPr/>
          <p:nvPr/>
        </p:nvSpPr>
        <p:spPr>
          <a:xfrm>
            <a:off x="9160059" y="4630234"/>
            <a:ext cx="1017764" cy="2878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6" name="Inhaltsplatzhalter 11">
            <a:extLst>
              <a:ext uri="{FF2B5EF4-FFF2-40B4-BE49-F238E27FC236}">
                <a16:creationId xmlns:a16="http://schemas.microsoft.com/office/drawing/2014/main" id="{0CFA712B-4198-45DF-A7DA-BE4574957F08}"/>
              </a:ext>
            </a:extLst>
          </p:cNvPr>
          <p:cNvSpPr txBox="1">
            <a:spLocks/>
          </p:cNvSpPr>
          <p:nvPr/>
        </p:nvSpPr>
        <p:spPr>
          <a:xfrm>
            <a:off x="9160058" y="4684337"/>
            <a:ext cx="1017764" cy="176024"/>
          </a:xfrm>
          <a:prstGeom prst="rect">
            <a:avLst/>
          </a:prstGeom>
          <a:noFill/>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sz="1200" dirty="0"/>
              <a:t>Dropout</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87" name="Rectangle 186">
            <a:extLst>
              <a:ext uri="{FF2B5EF4-FFF2-40B4-BE49-F238E27FC236}">
                <a16:creationId xmlns:a16="http://schemas.microsoft.com/office/drawing/2014/main" id="{B382F7A6-8C04-A7F0-388D-59CC8605B862}"/>
              </a:ext>
            </a:extLst>
          </p:cNvPr>
          <p:cNvSpPr/>
          <p:nvPr/>
        </p:nvSpPr>
        <p:spPr>
          <a:xfrm>
            <a:off x="9160057" y="4221352"/>
            <a:ext cx="1017764" cy="2878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8" name="Inhaltsplatzhalter 11">
            <a:extLst>
              <a:ext uri="{FF2B5EF4-FFF2-40B4-BE49-F238E27FC236}">
                <a16:creationId xmlns:a16="http://schemas.microsoft.com/office/drawing/2014/main" id="{5F700A75-ED91-4865-A6D6-BF12BAF06F99}"/>
              </a:ext>
            </a:extLst>
          </p:cNvPr>
          <p:cNvSpPr txBox="1">
            <a:spLocks/>
          </p:cNvSpPr>
          <p:nvPr/>
        </p:nvSpPr>
        <p:spPr>
          <a:xfrm>
            <a:off x="9160056" y="4275455"/>
            <a:ext cx="1017764" cy="176024"/>
          </a:xfrm>
          <a:prstGeom prst="rect">
            <a:avLst/>
          </a:prstGeom>
          <a:noFill/>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sz="1200" dirty="0"/>
              <a:t>ReLU</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89" name="Rectangle 188">
            <a:extLst>
              <a:ext uri="{FF2B5EF4-FFF2-40B4-BE49-F238E27FC236}">
                <a16:creationId xmlns:a16="http://schemas.microsoft.com/office/drawing/2014/main" id="{D494A601-99A5-5458-4543-88E904E87BD5}"/>
              </a:ext>
            </a:extLst>
          </p:cNvPr>
          <p:cNvSpPr/>
          <p:nvPr/>
        </p:nvSpPr>
        <p:spPr>
          <a:xfrm>
            <a:off x="9160057" y="5042723"/>
            <a:ext cx="1017764" cy="2878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0" name="Inhaltsplatzhalter 11">
            <a:extLst>
              <a:ext uri="{FF2B5EF4-FFF2-40B4-BE49-F238E27FC236}">
                <a16:creationId xmlns:a16="http://schemas.microsoft.com/office/drawing/2014/main" id="{53BD9A2D-9BCD-6CAD-F788-1E2536D8EC1D}"/>
              </a:ext>
            </a:extLst>
          </p:cNvPr>
          <p:cNvSpPr txBox="1">
            <a:spLocks/>
          </p:cNvSpPr>
          <p:nvPr/>
        </p:nvSpPr>
        <p:spPr>
          <a:xfrm>
            <a:off x="9160056" y="5096826"/>
            <a:ext cx="1017764" cy="176024"/>
          </a:xfrm>
          <a:prstGeom prst="rect">
            <a:avLst/>
          </a:prstGeom>
          <a:noFill/>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sz="1200" dirty="0"/>
              <a:t>Linear Layer</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92" name="Inhaltsplatzhalter 11">
            <a:extLst>
              <a:ext uri="{FF2B5EF4-FFF2-40B4-BE49-F238E27FC236}">
                <a16:creationId xmlns:a16="http://schemas.microsoft.com/office/drawing/2014/main" id="{8C49798E-8EFD-5300-0B65-00EE5CB9DC2D}"/>
              </a:ext>
            </a:extLst>
          </p:cNvPr>
          <p:cNvSpPr txBox="1">
            <a:spLocks/>
          </p:cNvSpPr>
          <p:nvPr/>
        </p:nvSpPr>
        <p:spPr>
          <a:xfrm>
            <a:off x="9037230" y="3481870"/>
            <a:ext cx="953553" cy="203955"/>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Feed Forward</a:t>
            </a:r>
            <a:endParaRPr lang="de-DE" sz="1500" dirty="0"/>
          </a:p>
          <a:p>
            <a:pPr lvl="1"/>
            <a:endParaRPr lang="de-DE" sz="1500" dirty="0"/>
          </a:p>
          <a:p>
            <a:endParaRPr lang="de-DE" sz="1500" dirty="0"/>
          </a:p>
        </p:txBody>
      </p:sp>
      <p:cxnSp>
        <p:nvCxnSpPr>
          <p:cNvPr id="193" name="Straight Connector 192">
            <a:extLst>
              <a:ext uri="{FF2B5EF4-FFF2-40B4-BE49-F238E27FC236}">
                <a16:creationId xmlns:a16="http://schemas.microsoft.com/office/drawing/2014/main" id="{D7630E93-46D9-CC65-51D7-721F9B1393D4}"/>
              </a:ext>
            </a:extLst>
          </p:cNvPr>
          <p:cNvCxnSpPr>
            <a:cxnSpLocks/>
          </p:cNvCxnSpPr>
          <p:nvPr/>
        </p:nvCxnSpPr>
        <p:spPr>
          <a:xfrm>
            <a:off x="9990783" y="2437782"/>
            <a:ext cx="401868" cy="10324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92358860-771A-FEAA-31F1-C60500391FC8}"/>
              </a:ext>
            </a:extLst>
          </p:cNvPr>
          <p:cNvCxnSpPr>
            <a:cxnSpLocks/>
          </p:cNvCxnSpPr>
          <p:nvPr/>
        </p:nvCxnSpPr>
        <p:spPr>
          <a:xfrm>
            <a:off x="8947360" y="2401649"/>
            <a:ext cx="39563" cy="10685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2" name="Rectangle 201">
            <a:extLst>
              <a:ext uri="{FF2B5EF4-FFF2-40B4-BE49-F238E27FC236}">
                <a16:creationId xmlns:a16="http://schemas.microsoft.com/office/drawing/2014/main" id="{E255FC0F-35C0-FFA1-35F0-40C5C2296771}"/>
              </a:ext>
            </a:extLst>
          </p:cNvPr>
          <p:cNvSpPr/>
          <p:nvPr/>
        </p:nvSpPr>
        <p:spPr>
          <a:xfrm>
            <a:off x="10585415" y="3452342"/>
            <a:ext cx="1403081" cy="1590379"/>
          </a:xfrm>
          <a:prstGeom prst="rect">
            <a:avLst/>
          </a:prstGeom>
          <a:solidFill>
            <a:srgbClr val="E7B4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3" name="Rectangle 202">
            <a:extLst>
              <a:ext uri="{FF2B5EF4-FFF2-40B4-BE49-F238E27FC236}">
                <a16:creationId xmlns:a16="http://schemas.microsoft.com/office/drawing/2014/main" id="{5191B91B-2200-2E15-EA05-9865F14100E6}"/>
              </a:ext>
            </a:extLst>
          </p:cNvPr>
          <p:cNvSpPr/>
          <p:nvPr/>
        </p:nvSpPr>
        <p:spPr>
          <a:xfrm>
            <a:off x="10752693" y="3809735"/>
            <a:ext cx="1017764" cy="2878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4" name="Inhaltsplatzhalter 11">
            <a:extLst>
              <a:ext uri="{FF2B5EF4-FFF2-40B4-BE49-F238E27FC236}">
                <a16:creationId xmlns:a16="http://schemas.microsoft.com/office/drawing/2014/main" id="{B134534C-A870-B831-2F7F-9ADAB33D6AFD}"/>
              </a:ext>
            </a:extLst>
          </p:cNvPr>
          <p:cNvSpPr txBox="1">
            <a:spLocks/>
          </p:cNvSpPr>
          <p:nvPr/>
        </p:nvSpPr>
        <p:spPr>
          <a:xfrm>
            <a:off x="10752692" y="3863838"/>
            <a:ext cx="1017764" cy="176024"/>
          </a:xfrm>
          <a:prstGeom prst="rect">
            <a:avLst/>
          </a:prstGeom>
          <a:noFill/>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sz="1200" dirty="0"/>
              <a:t>1D Conv</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205" name="Rectangle 204">
            <a:extLst>
              <a:ext uri="{FF2B5EF4-FFF2-40B4-BE49-F238E27FC236}">
                <a16:creationId xmlns:a16="http://schemas.microsoft.com/office/drawing/2014/main" id="{EEEE44B8-F661-D931-A64E-4A573FB84BDA}"/>
              </a:ext>
            </a:extLst>
          </p:cNvPr>
          <p:cNvSpPr/>
          <p:nvPr/>
        </p:nvSpPr>
        <p:spPr>
          <a:xfrm>
            <a:off x="10752691" y="4622030"/>
            <a:ext cx="1017764" cy="2878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6" name="Inhaltsplatzhalter 11">
            <a:extLst>
              <a:ext uri="{FF2B5EF4-FFF2-40B4-BE49-F238E27FC236}">
                <a16:creationId xmlns:a16="http://schemas.microsoft.com/office/drawing/2014/main" id="{A5B721B9-3101-E401-F389-EF2AD6609E37}"/>
              </a:ext>
            </a:extLst>
          </p:cNvPr>
          <p:cNvSpPr txBox="1">
            <a:spLocks/>
          </p:cNvSpPr>
          <p:nvPr/>
        </p:nvSpPr>
        <p:spPr>
          <a:xfrm>
            <a:off x="10752690" y="4676133"/>
            <a:ext cx="1017764" cy="176024"/>
          </a:xfrm>
          <a:prstGeom prst="rect">
            <a:avLst/>
          </a:prstGeom>
          <a:noFill/>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sz="1200" dirty="0"/>
              <a:t>1D Conv</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207" name="Rectangle 206">
            <a:extLst>
              <a:ext uri="{FF2B5EF4-FFF2-40B4-BE49-F238E27FC236}">
                <a16:creationId xmlns:a16="http://schemas.microsoft.com/office/drawing/2014/main" id="{ED625026-1E8D-2034-AD8A-FACADFFB183E}"/>
              </a:ext>
            </a:extLst>
          </p:cNvPr>
          <p:cNvSpPr/>
          <p:nvPr/>
        </p:nvSpPr>
        <p:spPr>
          <a:xfrm>
            <a:off x="10752689" y="4213148"/>
            <a:ext cx="1017764" cy="2878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8" name="Inhaltsplatzhalter 11">
            <a:extLst>
              <a:ext uri="{FF2B5EF4-FFF2-40B4-BE49-F238E27FC236}">
                <a16:creationId xmlns:a16="http://schemas.microsoft.com/office/drawing/2014/main" id="{1CF1333D-900F-413C-32D0-0A03136D952C}"/>
              </a:ext>
            </a:extLst>
          </p:cNvPr>
          <p:cNvSpPr txBox="1">
            <a:spLocks/>
          </p:cNvSpPr>
          <p:nvPr/>
        </p:nvSpPr>
        <p:spPr>
          <a:xfrm>
            <a:off x="10752688" y="4267251"/>
            <a:ext cx="1017764" cy="176024"/>
          </a:xfrm>
          <a:prstGeom prst="rect">
            <a:avLst/>
          </a:prstGeom>
          <a:noFill/>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sz="1200" dirty="0"/>
              <a:t>GELU</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211" name="Inhaltsplatzhalter 11">
            <a:extLst>
              <a:ext uri="{FF2B5EF4-FFF2-40B4-BE49-F238E27FC236}">
                <a16:creationId xmlns:a16="http://schemas.microsoft.com/office/drawing/2014/main" id="{93853F3F-B8DC-CF06-3814-90562A36954F}"/>
              </a:ext>
            </a:extLst>
          </p:cNvPr>
          <p:cNvSpPr txBox="1">
            <a:spLocks/>
          </p:cNvSpPr>
          <p:nvPr/>
        </p:nvSpPr>
        <p:spPr>
          <a:xfrm>
            <a:off x="10629862" y="3473666"/>
            <a:ext cx="1232759" cy="227379"/>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Encoder/Decoder</a:t>
            </a:r>
            <a:endParaRPr lang="de-DE" sz="1500" dirty="0"/>
          </a:p>
        </p:txBody>
      </p:sp>
      <p:cxnSp>
        <p:nvCxnSpPr>
          <p:cNvPr id="212" name="Straight Connector 211">
            <a:extLst>
              <a:ext uri="{FF2B5EF4-FFF2-40B4-BE49-F238E27FC236}">
                <a16:creationId xmlns:a16="http://schemas.microsoft.com/office/drawing/2014/main" id="{18508778-8ABF-8892-83F2-529DCD83F6E9}"/>
              </a:ext>
            </a:extLst>
          </p:cNvPr>
          <p:cNvCxnSpPr>
            <a:cxnSpLocks/>
            <a:stCxn id="29" idx="6"/>
          </p:cNvCxnSpPr>
          <p:nvPr/>
        </p:nvCxnSpPr>
        <p:spPr>
          <a:xfrm>
            <a:off x="11236914" y="2271167"/>
            <a:ext cx="751582" cy="11893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EEB5974-8876-D179-CA88-7F2169E72167}"/>
              </a:ext>
            </a:extLst>
          </p:cNvPr>
          <p:cNvCxnSpPr>
            <a:cxnSpLocks/>
            <a:stCxn id="29" idx="2"/>
          </p:cNvCxnSpPr>
          <p:nvPr/>
        </p:nvCxnSpPr>
        <p:spPr>
          <a:xfrm flipH="1">
            <a:off x="10585415" y="2271167"/>
            <a:ext cx="291499" cy="11811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6A697A1-F2AF-C5DB-5794-8C0F7FECACBA}"/>
              </a:ext>
            </a:extLst>
          </p:cNvPr>
          <p:cNvCxnSpPr>
            <a:cxnSpLocks/>
          </p:cNvCxnSpPr>
          <p:nvPr/>
        </p:nvCxnSpPr>
        <p:spPr>
          <a:xfrm rot="5400000" flipH="1" flipV="1">
            <a:off x="7695871" y="2297418"/>
            <a:ext cx="460552" cy="441710"/>
          </a:xfrm>
          <a:prstGeom prst="bentConnector3">
            <a:avLst>
              <a:gd name="adj1" fmla="val 328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87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9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P spid="163" grpId="0"/>
      <p:bldP spid="176" grpId="0" animBg="1"/>
      <p:bldP spid="182" grpId="0" animBg="1"/>
      <p:bldP spid="183" grpId="0"/>
      <p:bldP spid="185" grpId="0" animBg="1"/>
      <p:bldP spid="186" grpId="0"/>
      <p:bldP spid="187" grpId="0" animBg="1"/>
      <p:bldP spid="188" grpId="0"/>
      <p:bldP spid="189" grpId="0" animBg="1"/>
      <p:bldP spid="190" grpId="0"/>
      <p:bldP spid="192" grpId="0"/>
      <p:bldP spid="202" grpId="0" animBg="1"/>
      <p:bldP spid="203" grpId="0" animBg="1"/>
      <p:bldP spid="204" grpId="0"/>
      <p:bldP spid="205" grpId="0" animBg="1"/>
      <p:bldP spid="206" grpId="0"/>
      <p:bldP spid="207" grpId="0" animBg="1"/>
      <p:bldP spid="208" grpId="0"/>
      <p:bldP spid="2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95DF8FC6-537B-4A03-AF7F-D5B7BDA6B4D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4" name="Textplatzhalter 3">
            <a:extLst>
              <a:ext uri="{FF2B5EF4-FFF2-40B4-BE49-F238E27FC236}">
                <a16:creationId xmlns:a16="http://schemas.microsoft.com/office/drawing/2014/main" id="{CE2F7DF6-3C84-416F-A643-D059245702B4}"/>
              </a:ext>
            </a:extLst>
          </p:cNvPr>
          <p:cNvSpPr>
            <a:spLocks noGrp="1"/>
          </p:cNvSpPr>
          <p:nvPr>
            <p:ph type="body" sz="quarter" idx="14"/>
          </p:nvPr>
        </p:nvSpPr>
        <p:spPr/>
        <p:txBody>
          <a:bodyPr/>
          <a:lstStyle/>
          <a:p>
            <a:r>
              <a:rPr lang="fr-FR" sz="2000" dirty="0" err="1"/>
              <a:t>Auswertung</a:t>
            </a:r>
            <a:r>
              <a:rPr lang="fr-FR" sz="2000" dirty="0"/>
              <a:t> der </a:t>
            </a:r>
            <a:r>
              <a:rPr lang="fr-FR" sz="2000" dirty="0" err="1"/>
              <a:t>ergebnisse</a:t>
            </a:r>
            <a:endParaRPr lang="de-DE" sz="2000" dirty="0"/>
          </a:p>
        </p:txBody>
      </p:sp>
      <p:sp>
        <p:nvSpPr>
          <p:cNvPr id="5" name="Textplatzhalter 4">
            <a:extLst>
              <a:ext uri="{FF2B5EF4-FFF2-40B4-BE49-F238E27FC236}">
                <a16:creationId xmlns:a16="http://schemas.microsoft.com/office/drawing/2014/main" id="{B190CCC7-6D65-48F4-8CF6-369B73E8708A}"/>
              </a:ext>
            </a:extLst>
          </p:cNvPr>
          <p:cNvSpPr>
            <a:spLocks noGrp="1"/>
          </p:cNvSpPr>
          <p:nvPr>
            <p:ph type="body" sz="quarter" idx="17"/>
          </p:nvPr>
        </p:nvSpPr>
        <p:spPr/>
        <p:txBody>
          <a:bodyPr/>
          <a:lstStyle/>
          <a:p>
            <a:r>
              <a:rPr lang="de-DE" dirty="0"/>
              <a:t>05</a:t>
            </a:r>
          </a:p>
        </p:txBody>
      </p:sp>
    </p:spTree>
    <p:extLst>
      <p:ext uri="{BB962C8B-B14F-4D97-AF65-F5344CB8AC3E}">
        <p14:creationId xmlns:p14="http://schemas.microsoft.com/office/powerpoint/2010/main" val="1530933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553635" cy="1438711"/>
          </a:xfrm>
        </p:spPr>
        <p:txBody>
          <a:bodyPr/>
          <a:lstStyle/>
          <a:p>
            <a:pPr lvl="1"/>
            <a:r>
              <a:rPr lang="de-DE" dirty="0"/>
              <a:t>Zwei Trainingsdatensätze, L-dataset und H-dataset</a:t>
            </a:r>
          </a:p>
          <a:p>
            <a:pPr lvl="1"/>
            <a:endParaRPr lang="de-DE" dirty="0"/>
          </a:p>
          <a:p>
            <a:pPr lvl="1"/>
            <a:endParaRPr lang="de-DE" dirty="0"/>
          </a:p>
          <a:p>
            <a:pPr marL="0" lvl="1" indent="0">
              <a:buNone/>
            </a:pPr>
            <a:endParaRPr lang="de-DE" dirty="0"/>
          </a:p>
          <a:p>
            <a:pPr lvl="1"/>
            <a:endParaRPr lang="de-DE" dirty="0"/>
          </a:p>
          <a:p>
            <a:pPr lvl="1"/>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Datenrepräsentation</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12</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20" name="Picture Placeholder 19" descr="A graph of different data&#10;&#10;Description automatically generated with medium confidence">
            <a:extLst>
              <a:ext uri="{FF2B5EF4-FFF2-40B4-BE49-F238E27FC236}">
                <a16:creationId xmlns:a16="http://schemas.microsoft.com/office/drawing/2014/main" id="{7C847D57-696A-63D3-6667-A4A0FF5880E1}"/>
              </a:ext>
            </a:extLst>
          </p:cNvPr>
          <p:cNvPicPr>
            <a:picLocks noGrp="1" noChangeAspect="1"/>
          </p:cNvPicPr>
          <p:nvPr>
            <p:ph type="pic" sz="quarter" idx="16"/>
          </p:nvPr>
        </p:nvPicPr>
        <p:blipFill>
          <a:blip r:embed="rId3"/>
          <a:srcRect l="1561" r="1561"/>
          <a:stretch>
            <a:fillRect/>
          </a:stretch>
        </p:blipFill>
        <p:spPr>
          <a:xfrm>
            <a:off x="6275116" y="1313702"/>
            <a:ext cx="5192116" cy="4426472"/>
          </a:xfrm>
        </p:spPr>
      </p:pic>
      <p:pic>
        <p:nvPicPr>
          <p:cNvPr id="26" name="Picture 25">
            <a:extLst>
              <a:ext uri="{FF2B5EF4-FFF2-40B4-BE49-F238E27FC236}">
                <a16:creationId xmlns:a16="http://schemas.microsoft.com/office/drawing/2014/main" id="{3198B97D-0267-134F-3387-9311D77896C1}"/>
              </a:ext>
            </a:extLst>
          </p:cNvPr>
          <p:cNvPicPr>
            <a:picLocks noChangeAspect="1"/>
          </p:cNvPicPr>
          <p:nvPr/>
        </p:nvPicPr>
        <p:blipFill>
          <a:blip r:embed="rId4"/>
          <a:stretch>
            <a:fillRect/>
          </a:stretch>
        </p:blipFill>
        <p:spPr>
          <a:xfrm>
            <a:off x="876351" y="2117847"/>
            <a:ext cx="4910180" cy="926849"/>
          </a:xfrm>
          <a:prstGeom prst="rect">
            <a:avLst/>
          </a:prstGeom>
        </p:spPr>
      </p:pic>
      <p:sp>
        <p:nvSpPr>
          <p:cNvPr id="4" name="Untertitel 12">
            <a:extLst>
              <a:ext uri="{FF2B5EF4-FFF2-40B4-BE49-F238E27FC236}">
                <a16:creationId xmlns:a16="http://schemas.microsoft.com/office/drawing/2014/main" id="{231030B2-ED71-A3DB-351B-C2193829570E}"/>
              </a:ext>
            </a:extLst>
          </p:cNvPr>
          <p:cNvSpPr txBox="1">
            <a:spLocks/>
          </p:cNvSpPr>
          <p:nvPr/>
        </p:nvSpPr>
        <p:spPr>
          <a:xfrm>
            <a:off x="714032" y="3343633"/>
            <a:ext cx="5192116" cy="36660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rgbClr val="AD007C"/>
              </a:buClr>
              <a:buFont typeface="Wingdings" panose="05000000000000000000" pitchFamily="2" charset="2"/>
              <a:buNone/>
              <a:defRPr sz="2000" kern="1200">
                <a:solidFill>
                  <a:schemeClr val="tx2"/>
                </a:solidFill>
                <a:latin typeface="+mn-lt"/>
                <a:ea typeface="+mn-ea"/>
                <a:cs typeface="Arial" panose="020B0604020202020204" pitchFamily="34" charset="0"/>
              </a:defRPr>
            </a:lvl1pPr>
            <a:lvl2pPr marL="457200" indent="0" algn="ctr" defTabSz="914400" rtl="0" eaLnBrk="1" latinLnBrk="0" hangingPunct="1">
              <a:lnSpc>
                <a:spcPct val="100000"/>
              </a:lnSpc>
              <a:spcBef>
                <a:spcPts val="1200"/>
              </a:spcBef>
              <a:buClr>
                <a:schemeClr val="tx2"/>
              </a:buClr>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400" indent="0" algn="ctr" defTabSz="914400" rtl="0" eaLnBrk="1" latinLnBrk="0" hangingPunct="1">
              <a:lnSpc>
                <a:spcPct val="100000"/>
              </a:lnSpc>
              <a:spcBef>
                <a:spcPts val="600"/>
              </a:spcBef>
              <a:buClr>
                <a:schemeClr val="tx2"/>
              </a:buClr>
              <a:buFont typeface="Symbol" panose="05050102010706020507" pitchFamily="18" charset="2"/>
              <a:buNone/>
              <a:defRPr sz="1800" kern="1200">
                <a:solidFill>
                  <a:schemeClr val="tx1"/>
                </a:solidFill>
                <a:latin typeface="+mn-lt"/>
                <a:ea typeface="+mn-ea"/>
                <a:cs typeface="Arial" panose="020B0604020202020204" pitchFamily="34" charset="0"/>
              </a:defRPr>
            </a:lvl3pPr>
            <a:lvl4pPr marL="1371600" indent="0" algn="ctr" defTabSz="914400" rtl="0" eaLnBrk="1" latinLnBrk="0" hangingPunct="1">
              <a:lnSpc>
                <a:spcPct val="100000"/>
              </a:lnSpc>
              <a:spcBef>
                <a:spcPts val="400"/>
              </a:spcBef>
              <a:buClr>
                <a:schemeClr val="tx2"/>
              </a:buClr>
              <a:buFont typeface="Symbol" panose="05050102010706020507" pitchFamily="18" charset="2"/>
              <a:buNone/>
              <a:defRPr sz="1600" kern="1200">
                <a:solidFill>
                  <a:schemeClr val="tx1"/>
                </a:solidFill>
                <a:latin typeface="+mn-lt"/>
                <a:ea typeface="+mn-ea"/>
                <a:cs typeface="Arial" panose="020B0604020202020204" pitchFamily="34" charset="0"/>
              </a:defRPr>
            </a:lvl4pPr>
            <a:lvl5pPr marL="1828800" indent="0" algn="ctr" defTabSz="914400" rtl="0" eaLnBrk="1" latinLnBrk="0" hangingPunct="1">
              <a:lnSpc>
                <a:spcPct val="100000"/>
              </a:lnSpc>
              <a:spcBef>
                <a:spcPts val="2400"/>
              </a:spcBef>
              <a:spcAft>
                <a:spcPts val="0"/>
              </a:spcAft>
              <a:buClr>
                <a:srgbClr val="AD007C"/>
              </a:buClr>
              <a:buFont typeface="Wingdings" panose="05000000000000000000" pitchFamily="2" charset="2"/>
              <a:buNone/>
              <a:defRPr sz="1600" kern="1200" cap="none" baseline="0">
                <a:solidFill>
                  <a:schemeClr val="tx2"/>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Technischer Rahmen und Trainingsparameter</a:t>
            </a:r>
          </a:p>
        </p:txBody>
      </p:sp>
      <p:sp>
        <p:nvSpPr>
          <p:cNvPr id="5" name="Inhaltsplatzhalter 11">
            <a:extLst>
              <a:ext uri="{FF2B5EF4-FFF2-40B4-BE49-F238E27FC236}">
                <a16:creationId xmlns:a16="http://schemas.microsoft.com/office/drawing/2014/main" id="{D1B69A6E-10F2-010A-1AEC-8EB21DB8D7F6}"/>
              </a:ext>
            </a:extLst>
          </p:cNvPr>
          <p:cNvSpPr txBox="1">
            <a:spLocks/>
          </p:cNvSpPr>
          <p:nvPr/>
        </p:nvSpPr>
        <p:spPr>
          <a:xfrm>
            <a:off x="714032" y="3872929"/>
            <a:ext cx="5553635" cy="2332562"/>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de-DE" dirty="0"/>
              <a:t>NVIDIA RTX A5000 GPU (24GB Speicher)</a:t>
            </a:r>
          </a:p>
          <a:p>
            <a:pPr lvl="2"/>
            <a:r>
              <a:rPr lang="de-DE" dirty="0"/>
              <a:t>CUDA</a:t>
            </a:r>
          </a:p>
          <a:p>
            <a:pPr lvl="2"/>
            <a:r>
              <a:rPr lang="de-DE" dirty="0"/>
              <a:t>500 Epochen</a:t>
            </a:r>
          </a:p>
          <a:p>
            <a:pPr lvl="2"/>
            <a:r>
              <a:rPr lang="de-DE" dirty="0"/>
              <a:t>Cosine Learning Rate Scheduler (weight decay 0.0001)</a:t>
            </a:r>
          </a:p>
          <a:p>
            <a:pPr lvl="2"/>
            <a:r>
              <a:rPr lang="de-DE" dirty="0"/>
              <a:t>Learning rate 0.001</a:t>
            </a:r>
          </a:p>
          <a:p>
            <a:pPr lvl="2"/>
            <a:r>
              <a:rPr lang="de-DE" dirty="0"/>
              <a:t>Adam Optimizer</a:t>
            </a:r>
          </a:p>
          <a:p>
            <a:pPr lvl="2"/>
            <a:endParaRPr lang="de-DE" dirty="0"/>
          </a:p>
          <a:p>
            <a:pPr lvl="1"/>
            <a:endParaRPr lang="de-DE" dirty="0"/>
          </a:p>
          <a:p>
            <a:pPr lvl="1"/>
            <a:endParaRPr lang="de-DE" dirty="0"/>
          </a:p>
          <a:p>
            <a:pPr marL="0" lvl="1" indent="0">
              <a:buFont typeface="Wingdings" panose="05000000000000000000" pitchFamily="2" charset="2"/>
              <a:buNone/>
            </a:pPr>
            <a:endParaRPr lang="de-DE" dirty="0"/>
          </a:p>
          <a:p>
            <a:pPr lvl="1"/>
            <a:endParaRPr lang="de-DE" dirty="0"/>
          </a:p>
          <a:p>
            <a:pPr lvl="1"/>
            <a:endParaRPr lang="de-DE" dirty="0"/>
          </a:p>
          <a:p>
            <a:pPr lvl="2"/>
            <a:endParaRPr lang="de-DE" dirty="0"/>
          </a:p>
          <a:p>
            <a:pPr lvl="2"/>
            <a:endParaRPr lang="de-DE" dirty="0"/>
          </a:p>
          <a:p>
            <a:endParaRPr lang="de-DE" dirty="0"/>
          </a:p>
        </p:txBody>
      </p:sp>
    </p:spTree>
    <p:extLst>
      <p:ext uri="{BB962C8B-B14F-4D97-AF65-F5344CB8AC3E}">
        <p14:creationId xmlns:p14="http://schemas.microsoft.com/office/powerpoint/2010/main" val="3868625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561687" cy="2394915"/>
          </a:xfrm>
        </p:spPr>
        <p:txBody>
          <a:bodyPr/>
          <a:lstStyle/>
          <a:p>
            <a:pPr lvl="1"/>
            <a:r>
              <a:rPr lang="de-DE" dirty="0"/>
              <a:t>Relative Loss (Zentrale Verlustfunktion)</a:t>
            </a:r>
          </a:p>
          <a:p>
            <a:pPr lvl="2"/>
            <a:endParaRPr lang="de-DE" dirty="0"/>
          </a:p>
          <a:p>
            <a:pPr marL="216000" lvl="2" indent="0">
              <a:buNone/>
            </a:pPr>
            <a:endParaRPr lang="de-DE" dirty="0"/>
          </a:p>
          <a:p>
            <a:pPr lvl="1"/>
            <a:r>
              <a:rPr lang="de-DE" dirty="0"/>
              <a:t>Absoluter Loss</a:t>
            </a:r>
          </a:p>
          <a:p>
            <a:pPr lvl="1"/>
            <a:endParaRPr lang="de-DE" dirty="0"/>
          </a:p>
          <a:p>
            <a:pPr lvl="1"/>
            <a:r>
              <a:rPr lang="de-DE" dirty="0"/>
              <a:t>Fehlerfortpflanzung</a:t>
            </a:r>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Bewertungs Metriken</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13</a:t>
            </a:fld>
            <a:endParaRPr lang="de-DE" dirty="0"/>
          </a:p>
        </p:txBody>
      </p:sp>
      <p:pic>
        <p:nvPicPr>
          <p:cNvPr id="14" name="Picture 13">
            <a:extLst>
              <a:ext uri="{FF2B5EF4-FFF2-40B4-BE49-F238E27FC236}">
                <a16:creationId xmlns:a16="http://schemas.microsoft.com/office/drawing/2014/main" id="{1C7794E3-C790-AC15-AD75-34548052C480}"/>
              </a:ext>
            </a:extLst>
          </p:cNvPr>
          <p:cNvPicPr>
            <a:picLocks noChangeAspect="1"/>
          </p:cNvPicPr>
          <p:nvPr/>
        </p:nvPicPr>
        <p:blipFill>
          <a:blip r:embed="rId3"/>
          <a:stretch>
            <a:fillRect/>
          </a:stretch>
        </p:blipFill>
        <p:spPr>
          <a:xfrm>
            <a:off x="879660" y="2099713"/>
            <a:ext cx="1733792" cy="447737"/>
          </a:xfrm>
          <a:prstGeom prst="rect">
            <a:avLst/>
          </a:prstGeom>
        </p:spPr>
      </p:pic>
      <p:pic>
        <p:nvPicPr>
          <p:cNvPr id="17" name="Picture 16">
            <a:extLst>
              <a:ext uri="{FF2B5EF4-FFF2-40B4-BE49-F238E27FC236}">
                <a16:creationId xmlns:a16="http://schemas.microsoft.com/office/drawing/2014/main" id="{47EC7D64-F73C-BFB9-DF34-2987EB301680}"/>
              </a:ext>
            </a:extLst>
          </p:cNvPr>
          <p:cNvPicPr>
            <a:picLocks noChangeAspect="1"/>
          </p:cNvPicPr>
          <p:nvPr/>
        </p:nvPicPr>
        <p:blipFill>
          <a:blip r:embed="rId4"/>
          <a:stretch>
            <a:fillRect/>
          </a:stretch>
        </p:blipFill>
        <p:spPr>
          <a:xfrm>
            <a:off x="906877" y="3046729"/>
            <a:ext cx="1757977" cy="361937"/>
          </a:xfrm>
          <a:prstGeom prst="rect">
            <a:avLst/>
          </a:prstGeom>
        </p:spPr>
      </p:pic>
      <p:pic>
        <p:nvPicPr>
          <p:cNvPr id="15" name="Picture 14">
            <a:extLst>
              <a:ext uri="{FF2B5EF4-FFF2-40B4-BE49-F238E27FC236}">
                <a16:creationId xmlns:a16="http://schemas.microsoft.com/office/drawing/2014/main" id="{B96F9210-ED88-BB29-83F3-9D625949E99F}"/>
              </a:ext>
            </a:extLst>
          </p:cNvPr>
          <p:cNvPicPr>
            <a:picLocks noChangeAspect="1"/>
          </p:cNvPicPr>
          <p:nvPr/>
        </p:nvPicPr>
        <p:blipFill>
          <a:blip r:embed="rId5"/>
          <a:stretch>
            <a:fillRect/>
          </a:stretch>
        </p:blipFill>
        <p:spPr>
          <a:xfrm>
            <a:off x="3630306" y="2113687"/>
            <a:ext cx="7390119" cy="2278424"/>
          </a:xfrm>
          <a:prstGeom prst="rect">
            <a:avLst/>
          </a:prstGeom>
        </p:spPr>
      </p:pic>
      <p:pic>
        <p:nvPicPr>
          <p:cNvPr id="20" name="Picture 19">
            <a:extLst>
              <a:ext uri="{FF2B5EF4-FFF2-40B4-BE49-F238E27FC236}">
                <a16:creationId xmlns:a16="http://schemas.microsoft.com/office/drawing/2014/main" id="{5CAD8A9C-482F-62CB-C0E4-CF8177B9EF2C}"/>
              </a:ext>
            </a:extLst>
          </p:cNvPr>
          <p:cNvPicPr>
            <a:picLocks noChangeAspect="1"/>
          </p:cNvPicPr>
          <p:nvPr/>
        </p:nvPicPr>
        <p:blipFill>
          <a:blip r:embed="rId6"/>
          <a:stretch>
            <a:fillRect/>
          </a:stretch>
        </p:blipFill>
        <p:spPr>
          <a:xfrm>
            <a:off x="3071603" y="2104162"/>
            <a:ext cx="1605172" cy="219119"/>
          </a:xfrm>
          <a:prstGeom prst="rect">
            <a:avLst/>
          </a:prstGeom>
        </p:spPr>
      </p:pic>
      <p:pic>
        <p:nvPicPr>
          <p:cNvPr id="22" name="Picture 21">
            <a:extLst>
              <a:ext uri="{FF2B5EF4-FFF2-40B4-BE49-F238E27FC236}">
                <a16:creationId xmlns:a16="http://schemas.microsoft.com/office/drawing/2014/main" id="{E949F2C3-9B40-2F82-B315-CD3BC1C2A201}"/>
              </a:ext>
            </a:extLst>
          </p:cNvPr>
          <p:cNvPicPr>
            <a:picLocks noChangeAspect="1"/>
          </p:cNvPicPr>
          <p:nvPr/>
        </p:nvPicPr>
        <p:blipFill>
          <a:blip r:embed="rId7"/>
          <a:stretch>
            <a:fillRect/>
          </a:stretch>
        </p:blipFill>
        <p:spPr>
          <a:xfrm>
            <a:off x="3081129" y="2371106"/>
            <a:ext cx="1376572" cy="194460"/>
          </a:xfrm>
          <a:prstGeom prst="rect">
            <a:avLst/>
          </a:prstGeom>
        </p:spPr>
      </p:pic>
      <p:pic>
        <p:nvPicPr>
          <p:cNvPr id="24" name="Picture 23">
            <a:extLst>
              <a:ext uri="{FF2B5EF4-FFF2-40B4-BE49-F238E27FC236}">
                <a16:creationId xmlns:a16="http://schemas.microsoft.com/office/drawing/2014/main" id="{A5F231B8-EB73-5AA7-428F-9EC412739DD4}"/>
              </a:ext>
            </a:extLst>
          </p:cNvPr>
          <p:cNvPicPr>
            <a:picLocks noChangeAspect="1"/>
          </p:cNvPicPr>
          <p:nvPr/>
        </p:nvPicPr>
        <p:blipFill>
          <a:blip r:embed="rId8"/>
          <a:stretch>
            <a:fillRect/>
          </a:stretch>
        </p:blipFill>
        <p:spPr>
          <a:xfrm>
            <a:off x="629931" y="4938155"/>
            <a:ext cx="5032111" cy="1150197"/>
          </a:xfrm>
          <a:prstGeom prst="rect">
            <a:avLst/>
          </a:prstGeom>
        </p:spPr>
      </p:pic>
      <p:sp>
        <p:nvSpPr>
          <p:cNvPr id="25" name="Untertitel 12">
            <a:extLst>
              <a:ext uri="{FF2B5EF4-FFF2-40B4-BE49-F238E27FC236}">
                <a16:creationId xmlns:a16="http://schemas.microsoft.com/office/drawing/2014/main" id="{67AFB979-DA6B-6956-473D-61F6174D92A8}"/>
              </a:ext>
            </a:extLst>
          </p:cNvPr>
          <p:cNvSpPr txBox="1">
            <a:spLocks/>
          </p:cNvSpPr>
          <p:nvPr/>
        </p:nvSpPr>
        <p:spPr>
          <a:xfrm>
            <a:off x="719400" y="4462055"/>
            <a:ext cx="10753200" cy="36660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rgbClr val="AD007C"/>
              </a:buClr>
              <a:buFont typeface="Wingdings" panose="05000000000000000000" pitchFamily="2" charset="2"/>
              <a:buNone/>
              <a:defRPr sz="2000" kern="1200">
                <a:solidFill>
                  <a:schemeClr val="tx2"/>
                </a:solidFill>
                <a:latin typeface="+mn-lt"/>
                <a:ea typeface="+mn-ea"/>
                <a:cs typeface="Arial" panose="020B0604020202020204" pitchFamily="34" charset="0"/>
              </a:defRPr>
            </a:lvl1pPr>
            <a:lvl2pPr marL="457200" indent="0" algn="ctr" defTabSz="914400" rtl="0" eaLnBrk="1" latinLnBrk="0" hangingPunct="1">
              <a:lnSpc>
                <a:spcPct val="100000"/>
              </a:lnSpc>
              <a:spcBef>
                <a:spcPts val="1200"/>
              </a:spcBef>
              <a:buClr>
                <a:schemeClr val="tx2"/>
              </a:buClr>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400" indent="0" algn="ctr" defTabSz="914400" rtl="0" eaLnBrk="1" latinLnBrk="0" hangingPunct="1">
              <a:lnSpc>
                <a:spcPct val="100000"/>
              </a:lnSpc>
              <a:spcBef>
                <a:spcPts val="600"/>
              </a:spcBef>
              <a:buClr>
                <a:schemeClr val="tx2"/>
              </a:buClr>
              <a:buFont typeface="Symbol" panose="05050102010706020507" pitchFamily="18" charset="2"/>
              <a:buNone/>
              <a:defRPr sz="1800" kern="1200">
                <a:solidFill>
                  <a:schemeClr val="tx1"/>
                </a:solidFill>
                <a:latin typeface="+mn-lt"/>
                <a:ea typeface="+mn-ea"/>
                <a:cs typeface="Arial" panose="020B0604020202020204" pitchFamily="34" charset="0"/>
              </a:defRPr>
            </a:lvl3pPr>
            <a:lvl4pPr marL="1371600" indent="0" algn="ctr" defTabSz="914400" rtl="0" eaLnBrk="1" latinLnBrk="0" hangingPunct="1">
              <a:lnSpc>
                <a:spcPct val="100000"/>
              </a:lnSpc>
              <a:spcBef>
                <a:spcPts val="400"/>
              </a:spcBef>
              <a:buClr>
                <a:schemeClr val="tx2"/>
              </a:buClr>
              <a:buFont typeface="Symbol" panose="05050102010706020507" pitchFamily="18" charset="2"/>
              <a:buNone/>
              <a:defRPr sz="1600" kern="1200">
                <a:solidFill>
                  <a:schemeClr val="tx1"/>
                </a:solidFill>
                <a:latin typeface="+mn-lt"/>
                <a:ea typeface="+mn-ea"/>
                <a:cs typeface="Arial" panose="020B0604020202020204" pitchFamily="34" charset="0"/>
              </a:defRPr>
            </a:lvl4pPr>
            <a:lvl5pPr marL="1828800" indent="0" algn="ctr" defTabSz="914400" rtl="0" eaLnBrk="1" latinLnBrk="0" hangingPunct="1">
              <a:lnSpc>
                <a:spcPct val="100000"/>
              </a:lnSpc>
              <a:spcBef>
                <a:spcPts val="2400"/>
              </a:spcBef>
              <a:spcAft>
                <a:spcPts val="0"/>
              </a:spcAft>
              <a:buClr>
                <a:srgbClr val="AD007C"/>
              </a:buClr>
              <a:buFont typeface="Wingdings" panose="05000000000000000000" pitchFamily="2" charset="2"/>
              <a:buNone/>
              <a:defRPr sz="1600" kern="1200" cap="none" baseline="0">
                <a:solidFill>
                  <a:schemeClr val="tx2"/>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Datenaufteilung</a:t>
            </a:r>
          </a:p>
        </p:txBody>
      </p:sp>
      <p:sp>
        <p:nvSpPr>
          <p:cNvPr id="27" name="Left Brace 26">
            <a:extLst>
              <a:ext uri="{FF2B5EF4-FFF2-40B4-BE49-F238E27FC236}">
                <a16:creationId xmlns:a16="http://schemas.microsoft.com/office/drawing/2014/main" id="{EF2F1010-C7EA-788C-FD71-6FD343633237}"/>
              </a:ext>
            </a:extLst>
          </p:cNvPr>
          <p:cNvSpPr/>
          <p:nvPr/>
        </p:nvSpPr>
        <p:spPr>
          <a:xfrm rot="16200000">
            <a:off x="4227337" y="4768784"/>
            <a:ext cx="87803" cy="2598863"/>
          </a:xfrm>
          <a:prstGeom prst="leftBrace">
            <a:avLst>
              <a:gd name="adj1" fmla="val 4390"/>
              <a:gd name="adj2" fmla="val 5185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8" name="Left Brace 27">
            <a:extLst>
              <a:ext uri="{FF2B5EF4-FFF2-40B4-BE49-F238E27FC236}">
                <a16:creationId xmlns:a16="http://schemas.microsoft.com/office/drawing/2014/main" id="{F958BAAB-14EA-59AE-16B9-C9DA18F30A43}"/>
              </a:ext>
            </a:extLst>
          </p:cNvPr>
          <p:cNvSpPr/>
          <p:nvPr/>
        </p:nvSpPr>
        <p:spPr>
          <a:xfrm rot="16200000">
            <a:off x="1747442" y="4994745"/>
            <a:ext cx="87802" cy="2113272"/>
          </a:xfrm>
          <a:prstGeom prst="leftBrace">
            <a:avLst>
              <a:gd name="adj1" fmla="val 4390"/>
              <a:gd name="adj2" fmla="val 5185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9" name="Inhaltsplatzhalter 11">
            <a:extLst>
              <a:ext uri="{FF2B5EF4-FFF2-40B4-BE49-F238E27FC236}">
                <a16:creationId xmlns:a16="http://schemas.microsoft.com/office/drawing/2014/main" id="{3F4DE863-765E-54A4-C4FA-7047A223570A}"/>
              </a:ext>
            </a:extLst>
          </p:cNvPr>
          <p:cNvSpPr txBox="1">
            <a:spLocks/>
          </p:cNvSpPr>
          <p:nvPr/>
        </p:nvSpPr>
        <p:spPr>
          <a:xfrm>
            <a:off x="1284595" y="6197190"/>
            <a:ext cx="1191906" cy="217418"/>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500" dirty="0"/>
              <a:t>Größe 50mm</a:t>
            </a:r>
          </a:p>
        </p:txBody>
      </p:sp>
      <p:sp>
        <p:nvSpPr>
          <p:cNvPr id="30" name="Inhaltsplatzhalter 11">
            <a:extLst>
              <a:ext uri="{FF2B5EF4-FFF2-40B4-BE49-F238E27FC236}">
                <a16:creationId xmlns:a16="http://schemas.microsoft.com/office/drawing/2014/main" id="{E5FE26CF-B913-9899-67B2-77980DC8FA08}"/>
              </a:ext>
            </a:extLst>
          </p:cNvPr>
          <p:cNvSpPr txBox="1">
            <a:spLocks/>
          </p:cNvSpPr>
          <p:nvPr/>
        </p:nvSpPr>
        <p:spPr>
          <a:xfrm>
            <a:off x="3145986" y="6197190"/>
            <a:ext cx="2352991" cy="217417"/>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500" dirty="0"/>
              <a:t>Größe 50mm und 1000mm</a:t>
            </a:r>
          </a:p>
        </p:txBody>
      </p:sp>
      <p:pic>
        <p:nvPicPr>
          <p:cNvPr id="31" name="Picture 30">
            <a:extLst>
              <a:ext uri="{FF2B5EF4-FFF2-40B4-BE49-F238E27FC236}">
                <a16:creationId xmlns:a16="http://schemas.microsoft.com/office/drawing/2014/main" id="{D77B650F-B7F9-43F4-152A-427A74D3C6D0}"/>
              </a:ext>
            </a:extLst>
          </p:cNvPr>
          <p:cNvPicPr>
            <a:picLocks noChangeAspect="1"/>
          </p:cNvPicPr>
          <p:nvPr/>
        </p:nvPicPr>
        <p:blipFill>
          <a:blip r:embed="rId9"/>
          <a:stretch>
            <a:fillRect/>
          </a:stretch>
        </p:blipFill>
        <p:spPr>
          <a:xfrm>
            <a:off x="6240155" y="4935395"/>
            <a:ext cx="3993947" cy="1284674"/>
          </a:xfrm>
          <a:prstGeom prst="rect">
            <a:avLst/>
          </a:prstGeom>
        </p:spPr>
      </p:pic>
    </p:spTree>
    <p:extLst>
      <p:ext uri="{BB962C8B-B14F-4D97-AF65-F5344CB8AC3E}">
        <p14:creationId xmlns:p14="http://schemas.microsoft.com/office/powerpoint/2010/main" val="144699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14</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24" name="Picture 23">
            <a:extLst>
              <a:ext uri="{FF2B5EF4-FFF2-40B4-BE49-F238E27FC236}">
                <a16:creationId xmlns:a16="http://schemas.microsoft.com/office/drawing/2014/main" id="{55817061-9EE8-5BD3-B9A6-75A5F5DBDBEE}"/>
              </a:ext>
            </a:extLst>
          </p:cNvPr>
          <p:cNvPicPr>
            <a:picLocks noChangeAspect="1"/>
          </p:cNvPicPr>
          <p:nvPr/>
        </p:nvPicPr>
        <p:blipFill>
          <a:blip r:embed="rId3"/>
          <a:stretch>
            <a:fillRect/>
          </a:stretch>
        </p:blipFill>
        <p:spPr>
          <a:xfrm>
            <a:off x="550160" y="2291947"/>
            <a:ext cx="5729728" cy="2274105"/>
          </a:xfrm>
          <a:prstGeom prst="rect">
            <a:avLst/>
          </a:prstGeom>
        </p:spPr>
      </p:pic>
      <p:sp>
        <p:nvSpPr>
          <p:cNvPr id="25" name="Untertitel 12">
            <a:extLst>
              <a:ext uri="{FF2B5EF4-FFF2-40B4-BE49-F238E27FC236}">
                <a16:creationId xmlns:a16="http://schemas.microsoft.com/office/drawing/2014/main" id="{38BF5267-48D2-6F38-D954-D29FE78039C7}"/>
              </a:ext>
            </a:extLst>
          </p:cNvPr>
          <p:cNvSpPr>
            <a:spLocks noGrp="1"/>
          </p:cNvSpPr>
          <p:nvPr>
            <p:ph type="subTitle" idx="13"/>
          </p:nvPr>
        </p:nvSpPr>
        <p:spPr>
          <a:xfrm>
            <a:off x="719400" y="1181818"/>
            <a:ext cx="10753200" cy="366609"/>
          </a:xfrm>
        </p:spPr>
        <p:txBody>
          <a:bodyPr/>
          <a:lstStyle/>
          <a:p>
            <a:r>
              <a:rPr lang="de-DE" dirty="0"/>
              <a:t>Modelle trainiert auf dem L-dataset</a:t>
            </a:r>
          </a:p>
        </p:txBody>
      </p:sp>
      <p:graphicFrame>
        <p:nvGraphicFramePr>
          <p:cNvPr id="2" name="Diagrammplatzhalter 13">
            <a:extLst>
              <a:ext uri="{FF2B5EF4-FFF2-40B4-BE49-F238E27FC236}">
                <a16:creationId xmlns:a16="http://schemas.microsoft.com/office/drawing/2014/main" id="{A07C3B31-C03F-668E-B22B-D4CCEAF0241B}"/>
              </a:ext>
            </a:extLst>
          </p:cNvPr>
          <p:cNvGraphicFramePr>
            <a:graphicFrameLocks noGrp="1"/>
          </p:cNvGraphicFramePr>
          <p:nvPr>
            <p:ph idx="1"/>
            <p:extLst>
              <p:ext uri="{D42A27DB-BD31-4B8C-83A1-F6EECF244321}">
                <p14:modId xmlns:p14="http://schemas.microsoft.com/office/powerpoint/2010/main" val="3914051443"/>
              </p:ext>
            </p:extLst>
          </p:nvPr>
        </p:nvGraphicFramePr>
        <p:xfrm>
          <a:off x="6667339" y="2040289"/>
          <a:ext cx="5256000" cy="33999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79658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15</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25" name="Untertitel 12">
            <a:extLst>
              <a:ext uri="{FF2B5EF4-FFF2-40B4-BE49-F238E27FC236}">
                <a16:creationId xmlns:a16="http://schemas.microsoft.com/office/drawing/2014/main" id="{38BF5267-48D2-6F38-D954-D29FE78039C7}"/>
              </a:ext>
            </a:extLst>
          </p:cNvPr>
          <p:cNvSpPr>
            <a:spLocks noGrp="1"/>
          </p:cNvSpPr>
          <p:nvPr>
            <p:ph type="subTitle" idx="13"/>
          </p:nvPr>
        </p:nvSpPr>
        <p:spPr>
          <a:xfrm>
            <a:off x="719400" y="1181818"/>
            <a:ext cx="10753200" cy="366609"/>
          </a:xfrm>
        </p:spPr>
        <p:txBody>
          <a:bodyPr/>
          <a:lstStyle/>
          <a:p>
            <a:r>
              <a:rPr lang="de-DE" dirty="0"/>
              <a:t>Modelle trainiert auf dem H-dataset</a:t>
            </a:r>
          </a:p>
        </p:txBody>
      </p:sp>
      <p:pic>
        <p:nvPicPr>
          <p:cNvPr id="5" name="Picture 4">
            <a:extLst>
              <a:ext uri="{FF2B5EF4-FFF2-40B4-BE49-F238E27FC236}">
                <a16:creationId xmlns:a16="http://schemas.microsoft.com/office/drawing/2014/main" id="{3934F85D-125C-08B4-0352-D52DC73DEEAC}"/>
              </a:ext>
            </a:extLst>
          </p:cNvPr>
          <p:cNvPicPr>
            <a:picLocks noChangeAspect="1"/>
          </p:cNvPicPr>
          <p:nvPr/>
        </p:nvPicPr>
        <p:blipFill>
          <a:blip r:embed="rId3"/>
          <a:stretch>
            <a:fillRect/>
          </a:stretch>
        </p:blipFill>
        <p:spPr>
          <a:xfrm>
            <a:off x="565499" y="2270152"/>
            <a:ext cx="5792270" cy="2279664"/>
          </a:xfrm>
          <a:prstGeom prst="rect">
            <a:avLst/>
          </a:prstGeom>
        </p:spPr>
      </p:pic>
      <p:graphicFrame>
        <p:nvGraphicFramePr>
          <p:cNvPr id="3" name="Diagrammplatzhalter 13">
            <a:extLst>
              <a:ext uri="{FF2B5EF4-FFF2-40B4-BE49-F238E27FC236}">
                <a16:creationId xmlns:a16="http://schemas.microsoft.com/office/drawing/2014/main" id="{2265E326-3542-22E6-708E-243D4248BA2A}"/>
              </a:ext>
            </a:extLst>
          </p:cNvPr>
          <p:cNvGraphicFramePr>
            <a:graphicFrameLocks noGrp="1"/>
          </p:cNvGraphicFramePr>
          <p:nvPr>
            <p:ph idx="1"/>
            <p:extLst>
              <p:ext uri="{D42A27DB-BD31-4B8C-83A1-F6EECF244321}">
                <p14:modId xmlns:p14="http://schemas.microsoft.com/office/powerpoint/2010/main" val="1656168052"/>
              </p:ext>
            </p:extLst>
          </p:nvPr>
        </p:nvGraphicFramePr>
        <p:xfrm>
          <a:off x="6691071" y="2017643"/>
          <a:ext cx="5256000" cy="33999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53035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16</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25" name="Untertitel 12">
            <a:extLst>
              <a:ext uri="{FF2B5EF4-FFF2-40B4-BE49-F238E27FC236}">
                <a16:creationId xmlns:a16="http://schemas.microsoft.com/office/drawing/2014/main" id="{38BF5267-48D2-6F38-D954-D29FE78039C7}"/>
              </a:ext>
            </a:extLst>
          </p:cNvPr>
          <p:cNvSpPr>
            <a:spLocks noGrp="1"/>
          </p:cNvSpPr>
          <p:nvPr>
            <p:ph type="subTitle" idx="13"/>
          </p:nvPr>
        </p:nvSpPr>
        <p:spPr>
          <a:xfrm>
            <a:off x="719400" y="1181818"/>
            <a:ext cx="10753200" cy="366609"/>
          </a:xfrm>
        </p:spPr>
        <p:txBody>
          <a:bodyPr/>
          <a:lstStyle/>
          <a:p>
            <a:r>
              <a:rPr lang="de-DE" dirty="0"/>
              <a:t>Modelle trainiert auf dem H-dataset</a:t>
            </a:r>
          </a:p>
        </p:txBody>
      </p:sp>
      <p:pic>
        <p:nvPicPr>
          <p:cNvPr id="4" name="Picture 3">
            <a:extLst>
              <a:ext uri="{FF2B5EF4-FFF2-40B4-BE49-F238E27FC236}">
                <a16:creationId xmlns:a16="http://schemas.microsoft.com/office/drawing/2014/main" id="{09494F6F-17C1-BD8B-F70E-612E75EFDAD5}"/>
              </a:ext>
            </a:extLst>
          </p:cNvPr>
          <p:cNvPicPr>
            <a:picLocks noChangeAspect="1"/>
          </p:cNvPicPr>
          <p:nvPr/>
        </p:nvPicPr>
        <p:blipFill>
          <a:blip r:embed="rId3"/>
          <a:stretch>
            <a:fillRect/>
          </a:stretch>
        </p:blipFill>
        <p:spPr>
          <a:xfrm>
            <a:off x="2733032" y="1622036"/>
            <a:ext cx="6358163" cy="4804748"/>
          </a:xfrm>
          <a:prstGeom prst="rect">
            <a:avLst/>
          </a:prstGeom>
        </p:spPr>
      </p:pic>
    </p:spTree>
    <p:extLst>
      <p:ext uri="{BB962C8B-B14F-4D97-AF65-F5344CB8AC3E}">
        <p14:creationId xmlns:p14="http://schemas.microsoft.com/office/powerpoint/2010/main" val="3406154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17</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25" name="Untertitel 12">
            <a:extLst>
              <a:ext uri="{FF2B5EF4-FFF2-40B4-BE49-F238E27FC236}">
                <a16:creationId xmlns:a16="http://schemas.microsoft.com/office/drawing/2014/main" id="{38BF5267-48D2-6F38-D954-D29FE78039C7}"/>
              </a:ext>
            </a:extLst>
          </p:cNvPr>
          <p:cNvSpPr>
            <a:spLocks noGrp="1"/>
          </p:cNvSpPr>
          <p:nvPr>
            <p:ph type="subTitle" idx="13"/>
          </p:nvPr>
        </p:nvSpPr>
        <p:spPr>
          <a:xfrm>
            <a:off x="719400" y="1181818"/>
            <a:ext cx="10753200" cy="366609"/>
          </a:xfrm>
        </p:spPr>
        <p:txBody>
          <a:bodyPr/>
          <a:lstStyle/>
          <a:p>
            <a:r>
              <a:rPr lang="de-DE" dirty="0"/>
              <a:t>Modelle trainiert auf dem H-dataset</a:t>
            </a:r>
          </a:p>
        </p:txBody>
      </p:sp>
      <p:pic>
        <p:nvPicPr>
          <p:cNvPr id="4" name="Picture 3">
            <a:extLst>
              <a:ext uri="{FF2B5EF4-FFF2-40B4-BE49-F238E27FC236}">
                <a16:creationId xmlns:a16="http://schemas.microsoft.com/office/drawing/2014/main" id="{3DFFA71B-8B37-657F-C34C-9753B8D86613}"/>
              </a:ext>
            </a:extLst>
          </p:cNvPr>
          <p:cNvPicPr>
            <a:picLocks noChangeAspect="1"/>
          </p:cNvPicPr>
          <p:nvPr/>
        </p:nvPicPr>
        <p:blipFill>
          <a:blip r:embed="rId3"/>
          <a:stretch>
            <a:fillRect/>
          </a:stretch>
        </p:blipFill>
        <p:spPr>
          <a:xfrm>
            <a:off x="2855476" y="1601862"/>
            <a:ext cx="6280642" cy="4879482"/>
          </a:xfrm>
          <a:prstGeom prst="rect">
            <a:avLst/>
          </a:prstGeom>
        </p:spPr>
      </p:pic>
    </p:spTree>
    <p:extLst>
      <p:ext uri="{BB962C8B-B14F-4D97-AF65-F5344CB8AC3E}">
        <p14:creationId xmlns:p14="http://schemas.microsoft.com/office/powerpoint/2010/main" val="1495744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18</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25" name="Untertitel 12">
            <a:extLst>
              <a:ext uri="{FF2B5EF4-FFF2-40B4-BE49-F238E27FC236}">
                <a16:creationId xmlns:a16="http://schemas.microsoft.com/office/drawing/2014/main" id="{38BF5267-48D2-6F38-D954-D29FE78039C7}"/>
              </a:ext>
            </a:extLst>
          </p:cNvPr>
          <p:cNvSpPr>
            <a:spLocks noGrp="1"/>
          </p:cNvSpPr>
          <p:nvPr>
            <p:ph type="subTitle" idx="13"/>
          </p:nvPr>
        </p:nvSpPr>
        <p:spPr>
          <a:xfrm>
            <a:off x="719400" y="1181818"/>
            <a:ext cx="10753200" cy="366609"/>
          </a:xfrm>
        </p:spPr>
        <p:txBody>
          <a:bodyPr/>
          <a:lstStyle/>
          <a:p>
            <a:r>
              <a:rPr lang="de-DE" dirty="0"/>
              <a:t>Modelle trainiert auf dem H-dataset</a:t>
            </a:r>
          </a:p>
        </p:txBody>
      </p:sp>
      <p:pic>
        <p:nvPicPr>
          <p:cNvPr id="3" name="Picture 2">
            <a:extLst>
              <a:ext uri="{FF2B5EF4-FFF2-40B4-BE49-F238E27FC236}">
                <a16:creationId xmlns:a16="http://schemas.microsoft.com/office/drawing/2014/main" id="{51A4BEFE-438B-7A49-7847-63A4584A1286}"/>
              </a:ext>
            </a:extLst>
          </p:cNvPr>
          <p:cNvPicPr>
            <a:picLocks noChangeAspect="1"/>
          </p:cNvPicPr>
          <p:nvPr/>
        </p:nvPicPr>
        <p:blipFill>
          <a:blip r:embed="rId3"/>
          <a:stretch>
            <a:fillRect/>
          </a:stretch>
        </p:blipFill>
        <p:spPr>
          <a:xfrm>
            <a:off x="2890504" y="1548427"/>
            <a:ext cx="6410991" cy="4973939"/>
          </a:xfrm>
          <a:prstGeom prst="rect">
            <a:avLst/>
          </a:prstGeom>
        </p:spPr>
      </p:pic>
    </p:spTree>
    <p:extLst>
      <p:ext uri="{BB962C8B-B14F-4D97-AF65-F5344CB8AC3E}">
        <p14:creationId xmlns:p14="http://schemas.microsoft.com/office/powerpoint/2010/main" val="1199068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95DF8FC6-537B-4A03-AF7F-D5B7BDA6B4D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4" name="Textplatzhalter 3">
            <a:extLst>
              <a:ext uri="{FF2B5EF4-FFF2-40B4-BE49-F238E27FC236}">
                <a16:creationId xmlns:a16="http://schemas.microsoft.com/office/drawing/2014/main" id="{CE2F7DF6-3C84-416F-A643-D059245702B4}"/>
              </a:ext>
            </a:extLst>
          </p:cNvPr>
          <p:cNvSpPr>
            <a:spLocks noGrp="1"/>
          </p:cNvSpPr>
          <p:nvPr>
            <p:ph type="body" sz="quarter" idx="14"/>
          </p:nvPr>
        </p:nvSpPr>
        <p:spPr/>
        <p:txBody>
          <a:bodyPr/>
          <a:lstStyle/>
          <a:p>
            <a:r>
              <a:rPr lang="fr-FR" sz="2000" dirty="0" err="1"/>
              <a:t>Zusammenfassung</a:t>
            </a:r>
            <a:r>
              <a:rPr lang="fr-FR" sz="2000" dirty="0"/>
              <a:t> </a:t>
            </a:r>
            <a:r>
              <a:rPr lang="fr-FR" sz="2000" dirty="0" err="1"/>
              <a:t>und</a:t>
            </a:r>
            <a:r>
              <a:rPr lang="fr-FR" sz="2000" dirty="0"/>
              <a:t> </a:t>
            </a:r>
            <a:r>
              <a:rPr lang="fr-FR" sz="2000" dirty="0" err="1"/>
              <a:t>Ausblick</a:t>
            </a:r>
            <a:endParaRPr lang="de-DE" sz="2000" dirty="0"/>
          </a:p>
        </p:txBody>
      </p:sp>
      <p:sp>
        <p:nvSpPr>
          <p:cNvPr id="5" name="Textplatzhalter 4">
            <a:extLst>
              <a:ext uri="{FF2B5EF4-FFF2-40B4-BE49-F238E27FC236}">
                <a16:creationId xmlns:a16="http://schemas.microsoft.com/office/drawing/2014/main" id="{B190CCC7-6D65-48F4-8CF6-369B73E8708A}"/>
              </a:ext>
            </a:extLst>
          </p:cNvPr>
          <p:cNvSpPr>
            <a:spLocks noGrp="1"/>
          </p:cNvSpPr>
          <p:nvPr>
            <p:ph type="body" sz="quarter" idx="17"/>
          </p:nvPr>
        </p:nvSpPr>
        <p:spPr/>
        <p:txBody>
          <a:bodyPr/>
          <a:lstStyle/>
          <a:p>
            <a:r>
              <a:rPr lang="de-DE" dirty="0"/>
              <a:t>06</a:t>
            </a:r>
          </a:p>
        </p:txBody>
      </p:sp>
    </p:spTree>
    <p:extLst>
      <p:ext uri="{BB962C8B-B14F-4D97-AF65-F5344CB8AC3E}">
        <p14:creationId xmlns:p14="http://schemas.microsoft.com/office/powerpoint/2010/main" val="4085847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4114008-611E-442A-A754-CD9D9F772811}"/>
              </a:ext>
            </a:extLst>
          </p:cNvPr>
          <p:cNvSpPr>
            <a:spLocks noGrp="1"/>
          </p:cNvSpPr>
          <p:nvPr>
            <p:ph type="title"/>
          </p:nvPr>
        </p:nvSpPr>
        <p:spPr/>
        <p:txBody>
          <a:bodyPr/>
          <a:lstStyle/>
          <a:p>
            <a:r>
              <a:rPr lang="de-DE" dirty="0"/>
              <a:t>Agenda</a:t>
            </a:r>
          </a:p>
        </p:txBody>
      </p:sp>
      <p:sp>
        <p:nvSpPr>
          <p:cNvPr id="5" name="Textplatzhalter 4">
            <a:extLst>
              <a:ext uri="{FF2B5EF4-FFF2-40B4-BE49-F238E27FC236}">
                <a16:creationId xmlns:a16="http://schemas.microsoft.com/office/drawing/2014/main" id="{D004A7FA-E887-4B62-8B7A-F0F1CE7A576A}"/>
              </a:ext>
            </a:extLst>
          </p:cNvPr>
          <p:cNvSpPr>
            <a:spLocks noGrp="1"/>
          </p:cNvSpPr>
          <p:nvPr>
            <p:ph type="body" sz="quarter" idx="13"/>
          </p:nvPr>
        </p:nvSpPr>
        <p:spPr/>
        <p:txBody>
          <a:bodyPr/>
          <a:lstStyle/>
          <a:p>
            <a:r>
              <a:rPr lang="de-DE" dirty="0"/>
              <a:t>1</a:t>
            </a:r>
          </a:p>
        </p:txBody>
      </p:sp>
      <p:sp>
        <p:nvSpPr>
          <p:cNvPr id="6" name="Textplatzhalter 5">
            <a:extLst>
              <a:ext uri="{FF2B5EF4-FFF2-40B4-BE49-F238E27FC236}">
                <a16:creationId xmlns:a16="http://schemas.microsoft.com/office/drawing/2014/main" id="{E3E27A5B-619E-4463-886D-6CA74148F945}"/>
              </a:ext>
            </a:extLst>
          </p:cNvPr>
          <p:cNvSpPr>
            <a:spLocks noGrp="1"/>
          </p:cNvSpPr>
          <p:nvPr>
            <p:ph type="body" sz="quarter" idx="14"/>
          </p:nvPr>
        </p:nvSpPr>
        <p:spPr/>
        <p:txBody>
          <a:bodyPr/>
          <a:lstStyle/>
          <a:p>
            <a:r>
              <a:rPr lang="de-DE" dirty="0"/>
              <a:t>Problemstellung und Motivation</a:t>
            </a:r>
          </a:p>
        </p:txBody>
      </p:sp>
      <p:sp>
        <p:nvSpPr>
          <p:cNvPr id="7" name="Textplatzhalter 6">
            <a:extLst>
              <a:ext uri="{FF2B5EF4-FFF2-40B4-BE49-F238E27FC236}">
                <a16:creationId xmlns:a16="http://schemas.microsoft.com/office/drawing/2014/main" id="{9D58C145-E0A9-433C-878E-3CB0D229B72A}"/>
              </a:ext>
            </a:extLst>
          </p:cNvPr>
          <p:cNvSpPr>
            <a:spLocks noGrp="1"/>
          </p:cNvSpPr>
          <p:nvPr>
            <p:ph type="body" sz="quarter" idx="15"/>
          </p:nvPr>
        </p:nvSpPr>
        <p:spPr/>
        <p:txBody>
          <a:bodyPr/>
          <a:lstStyle/>
          <a:p>
            <a:r>
              <a:rPr lang="de-DE" dirty="0"/>
              <a:t>2</a:t>
            </a:r>
          </a:p>
        </p:txBody>
      </p:sp>
      <p:sp>
        <p:nvSpPr>
          <p:cNvPr id="8" name="Textplatzhalter 7">
            <a:extLst>
              <a:ext uri="{FF2B5EF4-FFF2-40B4-BE49-F238E27FC236}">
                <a16:creationId xmlns:a16="http://schemas.microsoft.com/office/drawing/2014/main" id="{F8DA6802-F644-47B9-A970-15278C2404C2}"/>
              </a:ext>
            </a:extLst>
          </p:cNvPr>
          <p:cNvSpPr>
            <a:spLocks noGrp="1"/>
          </p:cNvSpPr>
          <p:nvPr>
            <p:ph type="body" sz="quarter" idx="16"/>
          </p:nvPr>
        </p:nvSpPr>
        <p:spPr/>
        <p:txBody>
          <a:bodyPr/>
          <a:lstStyle/>
          <a:p>
            <a:r>
              <a:rPr lang="de-DE" dirty="0"/>
              <a:t>Stand der Technik</a:t>
            </a:r>
          </a:p>
        </p:txBody>
      </p:sp>
      <p:sp>
        <p:nvSpPr>
          <p:cNvPr id="9" name="Textplatzhalter 8">
            <a:extLst>
              <a:ext uri="{FF2B5EF4-FFF2-40B4-BE49-F238E27FC236}">
                <a16:creationId xmlns:a16="http://schemas.microsoft.com/office/drawing/2014/main" id="{E6FA53A8-133D-4065-AE39-D064EC292343}"/>
              </a:ext>
            </a:extLst>
          </p:cNvPr>
          <p:cNvSpPr>
            <a:spLocks noGrp="1"/>
          </p:cNvSpPr>
          <p:nvPr>
            <p:ph type="body" sz="quarter" idx="17"/>
          </p:nvPr>
        </p:nvSpPr>
        <p:spPr/>
        <p:txBody>
          <a:bodyPr/>
          <a:lstStyle/>
          <a:p>
            <a:r>
              <a:rPr lang="de-DE" dirty="0"/>
              <a:t>3</a:t>
            </a:r>
          </a:p>
        </p:txBody>
      </p:sp>
      <p:sp>
        <p:nvSpPr>
          <p:cNvPr id="10" name="Textplatzhalter 9">
            <a:extLst>
              <a:ext uri="{FF2B5EF4-FFF2-40B4-BE49-F238E27FC236}">
                <a16:creationId xmlns:a16="http://schemas.microsoft.com/office/drawing/2014/main" id="{D68A5245-99B2-4A44-806A-CF23BB4251EE}"/>
              </a:ext>
            </a:extLst>
          </p:cNvPr>
          <p:cNvSpPr>
            <a:spLocks noGrp="1"/>
          </p:cNvSpPr>
          <p:nvPr>
            <p:ph type="body" sz="quarter" idx="18"/>
          </p:nvPr>
        </p:nvSpPr>
        <p:spPr/>
        <p:txBody>
          <a:bodyPr/>
          <a:lstStyle/>
          <a:p>
            <a:r>
              <a:rPr lang="de-DE" dirty="0"/>
              <a:t>Trainingsframework</a:t>
            </a:r>
          </a:p>
        </p:txBody>
      </p:sp>
      <p:sp>
        <p:nvSpPr>
          <p:cNvPr id="11" name="Textplatzhalter 10">
            <a:extLst>
              <a:ext uri="{FF2B5EF4-FFF2-40B4-BE49-F238E27FC236}">
                <a16:creationId xmlns:a16="http://schemas.microsoft.com/office/drawing/2014/main" id="{DC38C929-DB4C-4BA5-8DD3-9A4FB5DA80F7}"/>
              </a:ext>
            </a:extLst>
          </p:cNvPr>
          <p:cNvSpPr>
            <a:spLocks noGrp="1"/>
          </p:cNvSpPr>
          <p:nvPr>
            <p:ph type="body" sz="quarter" idx="19"/>
          </p:nvPr>
        </p:nvSpPr>
        <p:spPr/>
        <p:txBody>
          <a:bodyPr/>
          <a:lstStyle/>
          <a:p>
            <a:r>
              <a:rPr lang="de-DE" dirty="0"/>
              <a:t>4</a:t>
            </a:r>
          </a:p>
        </p:txBody>
      </p:sp>
      <p:sp>
        <p:nvSpPr>
          <p:cNvPr id="12" name="Textplatzhalter 11">
            <a:extLst>
              <a:ext uri="{FF2B5EF4-FFF2-40B4-BE49-F238E27FC236}">
                <a16:creationId xmlns:a16="http://schemas.microsoft.com/office/drawing/2014/main" id="{98E507F6-6689-4AFB-B3EF-C8BA2FE519C5}"/>
              </a:ext>
            </a:extLst>
          </p:cNvPr>
          <p:cNvSpPr>
            <a:spLocks noGrp="1"/>
          </p:cNvSpPr>
          <p:nvPr>
            <p:ph type="body" sz="quarter" idx="20"/>
          </p:nvPr>
        </p:nvSpPr>
        <p:spPr/>
        <p:txBody>
          <a:bodyPr/>
          <a:lstStyle/>
          <a:p>
            <a:r>
              <a:rPr lang="de-DE" dirty="0"/>
              <a:t>Modelle und Architekturen</a:t>
            </a:r>
          </a:p>
        </p:txBody>
      </p:sp>
      <p:sp>
        <p:nvSpPr>
          <p:cNvPr id="13" name="Textplatzhalter 12">
            <a:extLst>
              <a:ext uri="{FF2B5EF4-FFF2-40B4-BE49-F238E27FC236}">
                <a16:creationId xmlns:a16="http://schemas.microsoft.com/office/drawing/2014/main" id="{FA8160A0-DAFD-454B-881E-1239CFBC7ECE}"/>
              </a:ext>
            </a:extLst>
          </p:cNvPr>
          <p:cNvSpPr>
            <a:spLocks noGrp="1"/>
          </p:cNvSpPr>
          <p:nvPr>
            <p:ph type="body" sz="quarter" idx="21"/>
          </p:nvPr>
        </p:nvSpPr>
        <p:spPr/>
        <p:txBody>
          <a:bodyPr/>
          <a:lstStyle/>
          <a:p>
            <a:r>
              <a:rPr lang="de-DE" dirty="0"/>
              <a:t>5</a:t>
            </a:r>
          </a:p>
        </p:txBody>
      </p:sp>
      <p:sp>
        <p:nvSpPr>
          <p:cNvPr id="14" name="Textplatzhalter 13">
            <a:extLst>
              <a:ext uri="{FF2B5EF4-FFF2-40B4-BE49-F238E27FC236}">
                <a16:creationId xmlns:a16="http://schemas.microsoft.com/office/drawing/2014/main" id="{2DDE3C1A-D220-4967-B006-B2121B16A98B}"/>
              </a:ext>
            </a:extLst>
          </p:cNvPr>
          <p:cNvSpPr>
            <a:spLocks noGrp="1"/>
          </p:cNvSpPr>
          <p:nvPr>
            <p:ph type="body" sz="quarter" idx="22"/>
          </p:nvPr>
        </p:nvSpPr>
        <p:spPr/>
        <p:txBody>
          <a:bodyPr/>
          <a:lstStyle/>
          <a:p>
            <a:r>
              <a:rPr lang="de-DE" dirty="0"/>
              <a:t>Auswertung der Ergebnisse</a:t>
            </a:r>
          </a:p>
        </p:txBody>
      </p:sp>
      <p:sp>
        <p:nvSpPr>
          <p:cNvPr id="15" name="Textplatzhalter 14">
            <a:extLst>
              <a:ext uri="{FF2B5EF4-FFF2-40B4-BE49-F238E27FC236}">
                <a16:creationId xmlns:a16="http://schemas.microsoft.com/office/drawing/2014/main" id="{7A9DD9CF-6EF5-49F9-967F-1F4BAD7C8DB2}"/>
              </a:ext>
            </a:extLst>
          </p:cNvPr>
          <p:cNvSpPr>
            <a:spLocks noGrp="1"/>
          </p:cNvSpPr>
          <p:nvPr>
            <p:ph type="body" sz="quarter" idx="23"/>
          </p:nvPr>
        </p:nvSpPr>
        <p:spPr/>
        <p:txBody>
          <a:bodyPr/>
          <a:lstStyle/>
          <a:p>
            <a:r>
              <a:rPr lang="de-DE" dirty="0"/>
              <a:t>6</a:t>
            </a:r>
          </a:p>
        </p:txBody>
      </p:sp>
      <p:sp>
        <p:nvSpPr>
          <p:cNvPr id="16" name="Textplatzhalter 15">
            <a:extLst>
              <a:ext uri="{FF2B5EF4-FFF2-40B4-BE49-F238E27FC236}">
                <a16:creationId xmlns:a16="http://schemas.microsoft.com/office/drawing/2014/main" id="{1F185D0F-8F47-4370-BC15-0EDB18FB25CA}"/>
              </a:ext>
            </a:extLst>
          </p:cNvPr>
          <p:cNvSpPr>
            <a:spLocks noGrp="1"/>
          </p:cNvSpPr>
          <p:nvPr>
            <p:ph type="body" sz="quarter" idx="24"/>
          </p:nvPr>
        </p:nvSpPr>
        <p:spPr/>
        <p:txBody>
          <a:bodyPr/>
          <a:lstStyle/>
          <a:p>
            <a:r>
              <a:rPr lang="de-DE" dirty="0"/>
              <a:t>Zusammenfassung und Ausblick</a:t>
            </a:r>
          </a:p>
        </p:txBody>
      </p:sp>
      <p:sp>
        <p:nvSpPr>
          <p:cNvPr id="21" name="Datumsplatzhalter 20">
            <a:extLst>
              <a:ext uri="{FF2B5EF4-FFF2-40B4-BE49-F238E27FC236}">
                <a16:creationId xmlns:a16="http://schemas.microsoft.com/office/drawing/2014/main" id="{27D149F8-175B-4081-965E-C02F9D10511B}"/>
              </a:ext>
            </a:extLst>
          </p:cNvPr>
          <p:cNvSpPr>
            <a:spLocks noGrp="1"/>
          </p:cNvSpPr>
          <p:nvPr>
            <p:ph type="dt" sz="half" idx="29"/>
          </p:nvPr>
        </p:nvSpPr>
        <p:spPr/>
        <p:txBody>
          <a:bodyPr/>
          <a:lstStyle/>
          <a:p>
            <a:r>
              <a:rPr lang="de-DE"/>
              <a:t>|    27.05.2024</a:t>
            </a:r>
            <a:endParaRPr lang="de-DE" dirty="0"/>
          </a:p>
        </p:txBody>
      </p:sp>
      <p:sp>
        <p:nvSpPr>
          <p:cNvPr id="22" name="Fußzeilenplatzhalter 21">
            <a:extLst>
              <a:ext uri="{FF2B5EF4-FFF2-40B4-BE49-F238E27FC236}">
                <a16:creationId xmlns:a16="http://schemas.microsoft.com/office/drawing/2014/main" id="{07B0A01A-B7B8-4479-897B-050E784E80EA}"/>
              </a:ext>
            </a:extLst>
          </p:cNvPr>
          <p:cNvSpPr>
            <a:spLocks noGrp="1"/>
          </p:cNvSpPr>
          <p:nvPr>
            <p:ph type="ftr" sz="quarter" idx="30"/>
          </p:nvPr>
        </p:nvSpPr>
        <p:spPr/>
        <p:txBody>
          <a:bodyPr/>
          <a:lstStyle/>
          <a:p>
            <a:r>
              <a:rPr lang="de-DE"/>
              <a:t>|    Universität Augsburg    |</a:t>
            </a:r>
            <a:endParaRPr lang="de-DE" dirty="0"/>
          </a:p>
        </p:txBody>
      </p:sp>
      <p:sp>
        <p:nvSpPr>
          <p:cNvPr id="23" name="Foliennummernplatzhalter 22">
            <a:extLst>
              <a:ext uri="{FF2B5EF4-FFF2-40B4-BE49-F238E27FC236}">
                <a16:creationId xmlns:a16="http://schemas.microsoft.com/office/drawing/2014/main" id="{280ED7ED-E9C4-4638-AE85-2B7C19666896}"/>
              </a:ext>
            </a:extLst>
          </p:cNvPr>
          <p:cNvSpPr>
            <a:spLocks noGrp="1"/>
          </p:cNvSpPr>
          <p:nvPr>
            <p:ph type="sldNum" sz="quarter" idx="31"/>
          </p:nvPr>
        </p:nvSpPr>
        <p:spPr/>
        <p:txBody>
          <a:bodyPr/>
          <a:lstStyle/>
          <a:p>
            <a:fld id="{6567D7EC-8799-48C5-898A-08E264972062}" type="slidenum">
              <a:rPr lang="de-DE" smtClean="0"/>
              <a:pPr/>
              <a:t>2</a:t>
            </a:fld>
            <a:endParaRPr lang="de-DE" dirty="0"/>
          </a:p>
        </p:txBody>
      </p:sp>
    </p:spTree>
    <p:extLst>
      <p:ext uri="{BB962C8B-B14F-4D97-AF65-F5344CB8AC3E}">
        <p14:creationId xmlns:p14="http://schemas.microsoft.com/office/powerpoint/2010/main" val="398892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Zusammenfassung und Ausblick</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399" y="1676142"/>
            <a:ext cx="10752603" cy="1671293"/>
          </a:xfrm>
        </p:spPr>
        <p:txBody>
          <a:bodyPr/>
          <a:lstStyle/>
          <a:p>
            <a:pPr lvl="1"/>
            <a:r>
              <a:rPr lang="de-DE" dirty="0"/>
              <a:t>Hybrid-FNO bestes Model für die one-step Vorhersage des nächsten Zeitschrittes (Relative Error 50mm: 0,33%, 1000mm: 0,30%)</a:t>
            </a:r>
          </a:p>
          <a:p>
            <a:pPr lvl="1"/>
            <a:r>
              <a:rPr lang="de-DE" dirty="0"/>
              <a:t>FNO-Attention bestes Model für Fehlerfortpflanzung (Relative Error 50mm: 2,77%, 1000mm: 2,15%)</a:t>
            </a:r>
          </a:p>
          <a:p>
            <a:pPr lvl="1"/>
            <a:r>
              <a:rPr lang="de-DE" dirty="0"/>
              <a:t>Physic FNO beste Vorhersage auf der Starttemperatur</a:t>
            </a:r>
          </a:p>
          <a:p>
            <a:pPr lvl="1"/>
            <a:endParaRPr lang="de-DE" dirty="0"/>
          </a:p>
          <a:p>
            <a:pPr lvl="1"/>
            <a:endParaRPr lang="de-DE" dirty="0"/>
          </a:p>
          <a:p>
            <a:pPr lvl="1"/>
            <a:endParaRPr lang="de-DE" dirty="0"/>
          </a:p>
          <a:p>
            <a:pPr lvl="1"/>
            <a:endParaRPr lang="de-DE" dirty="0"/>
          </a:p>
          <a:p>
            <a:pPr lvl="2"/>
            <a:endParaRPr lang="de-DE" dirty="0"/>
          </a:p>
          <a:p>
            <a:pPr lvl="2"/>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Auswertung</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20</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2" name="Untertitel 12">
            <a:extLst>
              <a:ext uri="{FF2B5EF4-FFF2-40B4-BE49-F238E27FC236}">
                <a16:creationId xmlns:a16="http://schemas.microsoft.com/office/drawing/2014/main" id="{23EB25FA-0EFB-7538-5EDC-90E8FBFD7DC8}"/>
              </a:ext>
            </a:extLst>
          </p:cNvPr>
          <p:cNvSpPr txBox="1">
            <a:spLocks/>
          </p:cNvSpPr>
          <p:nvPr/>
        </p:nvSpPr>
        <p:spPr>
          <a:xfrm>
            <a:off x="718802" y="3475162"/>
            <a:ext cx="10753200" cy="36660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rgbClr val="AD007C"/>
              </a:buClr>
              <a:buFont typeface="Wingdings" panose="05000000000000000000" pitchFamily="2" charset="2"/>
              <a:buNone/>
              <a:defRPr sz="2000" kern="1200">
                <a:solidFill>
                  <a:schemeClr val="tx2"/>
                </a:solidFill>
                <a:latin typeface="+mn-lt"/>
                <a:ea typeface="+mn-ea"/>
                <a:cs typeface="Arial" panose="020B0604020202020204" pitchFamily="34" charset="0"/>
              </a:defRPr>
            </a:lvl1pPr>
            <a:lvl2pPr marL="457200" indent="0" algn="ctr" defTabSz="914400" rtl="0" eaLnBrk="1" latinLnBrk="0" hangingPunct="1">
              <a:lnSpc>
                <a:spcPct val="100000"/>
              </a:lnSpc>
              <a:spcBef>
                <a:spcPts val="1200"/>
              </a:spcBef>
              <a:buClr>
                <a:schemeClr val="tx2"/>
              </a:buClr>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400" indent="0" algn="ctr" defTabSz="914400" rtl="0" eaLnBrk="1" latinLnBrk="0" hangingPunct="1">
              <a:lnSpc>
                <a:spcPct val="100000"/>
              </a:lnSpc>
              <a:spcBef>
                <a:spcPts val="600"/>
              </a:spcBef>
              <a:buClr>
                <a:schemeClr val="tx2"/>
              </a:buClr>
              <a:buFont typeface="Symbol" panose="05050102010706020507" pitchFamily="18" charset="2"/>
              <a:buNone/>
              <a:defRPr sz="1800" kern="1200">
                <a:solidFill>
                  <a:schemeClr val="tx1"/>
                </a:solidFill>
                <a:latin typeface="+mn-lt"/>
                <a:ea typeface="+mn-ea"/>
                <a:cs typeface="Arial" panose="020B0604020202020204" pitchFamily="34" charset="0"/>
              </a:defRPr>
            </a:lvl3pPr>
            <a:lvl4pPr marL="1371600" indent="0" algn="ctr" defTabSz="914400" rtl="0" eaLnBrk="1" latinLnBrk="0" hangingPunct="1">
              <a:lnSpc>
                <a:spcPct val="100000"/>
              </a:lnSpc>
              <a:spcBef>
                <a:spcPts val="400"/>
              </a:spcBef>
              <a:buClr>
                <a:schemeClr val="tx2"/>
              </a:buClr>
              <a:buFont typeface="Symbol" panose="05050102010706020507" pitchFamily="18" charset="2"/>
              <a:buNone/>
              <a:defRPr sz="1600" kern="1200">
                <a:solidFill>
                  <a:schemeClr val="tx1"/>
                </a:solidFill>
                <a:latin typeface="+mn-lt"/>
                <a:ea typeface="+mn-ea"/>
                <a:cs typeface="Arial" panose="020B0604020202020204" pitchFamily="34" charset="0"/>
              </a:defRPr>
            </a:lvl4pPr>
            <a:lvl5pPr marL="1828800" indent="0" algn="ctr" defTabSz="914400" rtl="0" eaLnBrk="1" latinLnBrk="0" hangingPunct="1">
              <a:lnSpc>
                <a:spcPct val="100000"/>
              </a:lnSpc>
              <a:spcBef>
                <a:spcPts val="2400"/>
              </a:spcBef>
              <a:spcAft>
                <a:spcPts val="0"/>
              </a:spcAft>
              <a:buClr>
                <a:srgbClr val="AD007C"/>
              </a:buClr>
              <a:buFont typeface="Wingdings" panose="05000000000000000000" pitchFamily="2" charset="2"/>
              <a:buNone/>
              <a:defRPr sz="1600" kern="1200" cap="none" baseline="0">
                <a:solidFill>
                  <a:schemeClr val="tx2"/>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Ausblick und Empfehlungen</a:t>
            </a:r>
          </a:p>
        </p:txBody>
      </p:sp>
      <p:sp>
        <p:nvSpPr>
          <p:cNvPr id="3" name="Inhaltsplatzhalter 11">
            <a:extLst>
              <a:ext uri="{FF2B5EF4-FFF2-40B4-BE49-F238E27FC236}">
                <a16:creationId xmlns:a16="http://schemas.microsoft.com/office/drawing/2014/main" id="{A87FD68C-5CAD-AD5E-BD67-6EF0E1859EDA}"/>
              </a:ext>
            </a:extLst>
          </p:cNvPr>
          <p:cNvSpPr txBox="1">
            <a:spLocks/>
          </p:cNvSpPr>
          <p:nvPr/>
        </p:nvSpPr>
        <p:spPr>
          <a:xfrm>
            <a:off x="718802" y="3980244"/>
            <a:ext cx="10329302" cy="167129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a:t>Kombination verschiedener Ansätze (z.B. erweitere Hybrid-FNO mit Attention Mechanismus und physic Loss)</a:t>
            </a:r>
          </a:p>
          <a:p>
            <a:pPr lvl="1"/>
            <a:r>
              <a:rPr lang="de-DE" dirty="0"/>
              <a:t>Attention Mechanismus nach der FFT innerhalb eines Fourier Layers (statt einfacher Weight Matrix)</a:t>
            </a:r>
          </a:p>
          <a:p>
            <a:pPr lvl="1"/>
            <a:endParaRPr lang="de-DE" dirty="0"/>
          </a:p>
          <a:p>
            <a:pPr lvl="1"/>
            <a:endParaRPr lang="de-DE" dirty="0"/>
          </a:p>
          <a:p>
            <a:pPr lvl="1"/>
            <a:endParaRPr lang="de-DE" dirty="0"/>
          </a:p>
          <a:p>
            <a:pPr lvl="1"/>
            <a:endParaRPr lang="de-DE" dirty="0"/>
          </a:p>
          <a:p>
            <a:pPr lvl="2"/>
            <a:endParaRPr lang="de-DE" dirty="0"/>
          </a:p>
          <a:p>
            <a:pPr lvl="2"/>
            <a:endParaRPr lang="de-DE" dirty="0"/>
          </a:p>
          <a:p>
            <a:pPr lvl="2"/>
            <a:endParaRPr lang="de-DE" dirty="0"/>
          </a:p>
          <a:p>
            <a:pPr lvl="2"/>
            <a:endParaRPr lang="de-DE" dirty="0"/>
          </a:p>
          <a:p>
            <a:pPr lvl="2"/>
            <a:endParaRPr lang="de-DE" dirty="0"/>
          </a:p>
          <a:p>
            <a:endParaRPr lang="de-DE" dirty="0"/>
          </a:p>
        </p:txBody>
      </p:sp>
    </p:spTree>
    <p:extLst>
      <p:ext uri="{BB962C8B-B14F-4D97-AF65-F5344CB8AC3E}">
        <p14:creationId xmlns:p14="http://schemas.microsoft.com/office/powerpoint/2010/main" val="11123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28F2F2B-1AF0-4022-A37C-76E287C8E19A}"/>
              </a:ext>
            </a:extLst>
          </p:cNvPr>
          <p:cNvSpPr>
            <a:spLocks noGrp="1"/>
          </p:cNvSpPr>
          <p:nvPr>
            <p:ph type="body" sz="quarter" idx="10"/>
          </p:nvPr>
        </p:nvSpPr>
        <p:spPr/>
        <p:txBody>
          <a:bodyPr/>
          <a:lstStyle/>
          <a:p>
            <a:r>
              <a:rPr lang="de-DE" dirty="0"/>
              <a:t>Simon Erlbacher</a:t>
            </a:r>
          </a:p>
          <a:p>
            <a:r>
              <a:rPr lang="de-DE" dirty="0"/>
              <a:t>Produktionsinformatik </a:t>
            </a:r>
          </a:p>
          <a:p>
            <a:r>
              <a:rPr lang="de-DE" dirty="0"/>
              <a:t>Universität Augsburg</a:t>
            </a:r>
          </a:p>
          <a:p>
            <a:r>
              <a:rPr lang="de-DE" dirty="0"/>
              <a:t>simon.erlbacher@uni-a.de</a:t>
            </a:r>
          </a:p>
        </p:txBody>
      </p:sp>
      <p:sp>
        <p:nvSpPr>
          <p:cNvPr id="13" name="Textplatzhalter 12">
            <a:extLst>
              <a:ext uri="{FF2B5EF4-FFF2-40B4-BE49-F238E27FC236}">
                <a16:creationId xmlns:a16="http://schemas.microsoft.com/office/drawing/2014/main" id="{F4E4386E-DB48-4019-A082-EFD04F003A3B}"/>
              </a:ext>
            </a:extLst>
          </p:cNvPr>
          <p:cNvSpPr>
            <a:spLocks noGrp="1"/>
          </p:cNvSpPr>
          <p:nvPr>
            <p:ph type="body" sz="quarter" idx="11"/>
          </p:nvPr>
        </p:nvSpPr>
        <p:spPr/>
        <p:txBody>
          <a:bodyPr/>
          <a:lstStyle/>
          <a:p>
            <a:r>
              <a:rPr lang="de-DE" dirty="0"/>
              <a:t>Vielen Dank für Ihre Aufmerksamkeit</a:t>
            </a:r>
          </a:p>
        </p:txBody>
      </p:sp>
      <p:sp>
        <p:nvSpPr>
          <p:cNvPr id="49" name="Bildplatzhalter 48">
            <a:extLst>
              <a:ext uri="{FF2B5EF4-FFF2-40B4-BE49-F238E27FC236}">
                <a16:creationId xmlns:a16="http://schemas.microsoft.com/office/drawing/2014/main" id="{3571AA3C-89FC-4CE6-8A9A-48FC39BAC597}"/>
              </a:ext>
            </a:extLst>
          </p:cNvPr>
          <p:cNvSpPr>
            <a:spLocks noGrp="1"/>
          </p:cNvSpPr>
          <p:nvPr>
            <p:ph type="pic" sz="quarter" idx="16"/>
          </p:nvPr>
        </p:nvSpPr>
        <p:spPr/>
        <p:txBody>
          <a:bodyPr/>
          <a:lstStyle/>
          <a:p>
            <a:endParaRPr lang="de-DE"/>
          </a:p>
        </p:txBody>
      </p:sp>
      <p:pic>
        <p:nvPicPr>
          <p:cNvPr id="17" name="Fremdlogo 1">
            <a:extLst>
              <a:ext uri="{FF2B5EF4-FFF2-40B4-BE49-F238E27FC236}">
                <a16:creationId xmlns:a16="http://schemas.microsoft.com/office/drawing/2014/main" id="{40BA2B4F-E79A-4B30-B099-12C1E9A4F3C0}"/>
              </a:ext>
            </a:extLst>
          </p:cNvPr>
          <p:cNvPicPr>
            <a:picLocks noGrp="1" noChangeAspect="1"/>
          </p:cNvPicPr>
          <p:nvPr>
            <p:ph type="pic" sz="quarter" idx="15"/>
          </p:nvPr>
        </p:nvPicPr>
        <p:blipFill>
          <a:blip r:embed="rId11" cstate="screen">
            <a:extLst>
              <a:ext uri="{28A0092B-C50C-407E-A947-70E740481C1C}">
                <a14:useLocalDpi xmlns:a14="http://schemas.microsoft.com/office/drawing/2010/main"/>
              </a:ext>
            </a:extLst>
          </a:blip>
          <a:srcRect/>
          <a:stretch>
            <a:fillRect/>
          </a:stretch>
        </p:blipFill>
        <p:spPr/>
      </p:pic>
      <p:pic>
        <p:nvPicPr>
          <p:cNvPr id="15" name="Logo_Basis_neg." hidden="1">
            <a:extLst>
              <a:ext uri="{FF2B5EF4-FFF2-40B4-BE49-F238E27FC236}">
                <a16:creationId xmlns:a16="http://schemas.microsoft.com/office/drawing/2014/main" id="{242A1C87-F174-4235-8E8C-2B4E7470950E}"/>
              </a:ext>
            </a:extLst>
          </p:cNvPr>
          <p:cNvPicPr>
            <a:picLocks noMove="1" noResize="1"/>
          </p:cNvPicPr>
          <p:nvPr>
            <p:custDataLst>
              <p:tags r:id="rId1"/>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02425" y="834469"/>
            <a:ext cx="3819144" cy="682752"/>
          </a:xfrm>
          <a:prstGeom prst="rect">
            <a:avLst/>
          </a:prstGeom>
        </p:spPr>
      </p:pic>
      <p:pic>
        <p:nvPicPr>
          <p:cNvPr id="16" name="Logo_FAI_neg.">
            <a:extLst>
              <a:ext uri="{FF2B5EF4-FFF2-40B4-BE49-F238E27FC236}">
                <a16:creationId xmlns:a16="http://schemas.microsoft.com/office/drawing/2014/main" id="{4B9732E3-3A0C-43F2-8F62-6C1404F68017}"/>
              </a:ext>
            </a:extLst>
          </p:cNvPr>
          <p:cNvPicPr>
            <a:picLocks noMove="1" noResize="1"/>
          </p:cNvPicPr>
          <p:nvPr>
            <p:custDataLst>
              <p:tags r:id="rId2"/>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02425" y="834469"/>
            <a:ext cx="3819144" cy="682752"/>
          </a:xfrm>
          <a:prstGeom prst="rect">
            <a:avLst/>
          </a:prstGeom>
        </p:spPr>
      </p:pic>
      <p:pic>
        <p:nvPicPr>
          <p:cNvPr id="18" name="Logo_JUF_neg." hidden="1">
            <a:extLst>
              <a:ext uri="{FF2B5EF4-FFF2-40B4-BE49-F238E27FC236}">
                <a16:creationId xmlns:a16="http://schemas.microsoft.com/office/drawing/2014/main" id="{1D68CE12-47B0-413A-A2EE-1ACCC8D5AC02}"/>
              </a:ext>
            </a:extLst>
          </p:cNvPr>
          <p:cNvPicPr>
            <a:picLocks noMove="1" noResize="1"/>
          </p:cNvPicPr>
          <p:nvPr>
            <p:custDataLst>
              <p:tags r:id="rId3"/>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802425" y="834469"/>
            <a:ext cx="3819144" cy="682752"/>
          </a:xfrm>
          <a:prstGeom prst="rect">
            <a:avLst/>
          </a:prstGeom>
        </p:spPr>
      </p:pic>
      <p:pic>
        <p:nvPicPr>
          <p:cNvPr id="19" name="Logo_KTF_neg." hidden="1">
            <a:extLst>
              <a:ext uri="{FF2B5EF4-FFF2-40B4-BE49-F238E27FC236}">
                <a16:creationId xmlns:a16="http://schemas.microsoft.com/office/drawing/2014/main" id="{90EE37F4-46FE-4A46-8DE9-C5D444BAF882}"/>
              </a:ext>
            </a:extLst>
          </p:cNvPr>
          <p:cNvPicPr>
            <a:picLocks noMove="1" noResize="1"/>
          </p:cNvPicPr>
          <p:nvPr>
            <p:custDataLst>
              <p:tags r:id="rId4"/>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02425" y="834469"/>
            <a:ext cx="3819144" cy="682752"/>
          </a:xfrm>
          <a:prstGeom prst="rect">
            <a:avLst/>
          </a:prstGeom>
        </p:spPr>
      </p:pic>
      <p:pic>
        <p:nvPicPr>
          <p:cNvPr id="20" name="Logo_MEF_neg." hidden="1">
            <a:extLst>
              <a:ext uri="{FF2B5EF4-FFF2-40B4-BE49-F238E27FC236}">
                <a16:creationId xmlns:a16="http://schemas.microsoft.com/office/drawing/2014/main" id="{03D0F97F-A27E-40AB-AF24-CE30EB67FFFD}"/>
              </a:ext>
            </a:extLst>
          </p:cNvPr>
          <p:cNvPicPr>
            <a:picLocks noMove="1" noResize="1"/>
          </p:cNvPicPr>
          <p:nvPr>
            <p:custDataLst>
              <p:tags r:id="rId5"/>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802425" y="834469"/>
            <a:ext cx="3819144" cy="682752"/>
          </a:xfrm>
          <a:prstGeom prst="rect">
            <a:avLst/>
          </a:prstGeom>
        </p:spPr>
      </p:pic>
      <p:pic>
        <p:nvPicPr>
          <p:cNvPr id="21" name="Logo_MNTF_neg." hidden="1">
            <a:extLst>
              <a:ext uri="{FF2B5EF4-FFF2-40B4-BE49-F238E27FC236}">
                <a16:creationId xmlns:a16="http://schemas.microsoft.com/office/drawing/2014/main" id="{193829F2-94CC-4D15-A310-41122C1C83E7}"/>
              </a:ext>
            </a:extLst>
          </p:cNvPr>
          <p:cNvPicPr>
            <a:picLocks noMove="1" noResize="1"/>
          </p:cNvPicPr>
          <p:nvPr>
            <p:custDataLst>
              <p:tags r:id="rId6"/>
            </p:custDataLst>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802425" y="834469"/>
            <a:ext cx="3819144" cy="682752"/>
          </a:xfrm>
          <a:prstGeom prst="rect">
            <a:avLst/>
          </a:prstGeom>
        </p:spPr>
      </p:pic>
      <p:pic>
        <p:nvPicPr>
          <p:cNvPr id="22" name="Logo_PHF_neg." hidden="1">
            <a:extLst>
              <a:ext uri="{FF2B5EF4-FFF2-40B4-BE49-F238E27FC236}">
                <a16:creationId xmlns:a16="http://schemas.microsoft.com/office/drawing/2014/main" id="{0ED4420A-6A6D-4893-BE24-1FAAEC0D64A6}"/>
              </a:ext>
            </a:extLst>
          </p:cNvPr>
          <p:cNvPicPr>
            <a:picLocks noMove="1" noResize="1"/>
          </p:cNvPicPr>
          <p:nvPr>
            <p:custDataLst>
              <p:tags r:id="rId7"/>
            </p:custDataLst>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802425" y="834469"/>
            <a:ext cx="3819144" cy="682752"/>
          </a:xfrm>
          <a:prstGeom prst="rect">
            <a:avLst/>
          </a:prstGeom>
        </p:spPr>
      </p:pic>
      <p:pic>
        <p:nvPicPr>
          <p:cNvPr id="23" name="Logo_PSF_neg." hidden="1">
            <a:extLst>
              <a:ext uri="{FF2B5EF4-FFF2-40B4-BE49-F238E27FC236}">
                <a16:creationId xmlns:a16="http://schemas.microsoft.com/office/drawing/2014/main" id="{F93ACA94-7046-4D77-8BCB-E7E565CAFF44}"/>
              </a:ext>
            </a:extLst>
          </p:cNvPr>
          <p:cNvPicPr>
            <a:picLocks noMove="1" noResize="1"/>
          </p:cNvPicPr>
          <p:nvPr>
            <p:custDataLst>
              <p:tags r:id="rId8"/>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02425" y="834469"/>
            <a:ext cx="3819144" cy="682752"/>
          </a:xfrm>
          <a:prstGeom prst="rect">
            <a:avLst/>
          </a:prstGeom>
        </p:spPr>
      </p:pic>
      <p:pic>
        <p:nvPicPr>
          <p:cNvPr id="24" name="Logo_WWF_neg." hidden="1">
            <a:extLst>
              <a:ext uri="{FF2B5EF4-FFF2-40B4-BE49-F238E27FC236}">
                <a16:creationId xmlns:a16="http://schemas.microsoft.com/office/drawing/2014/main" id="{43F9CDA1-7D12-43AC-9C84-201B56C231ED}"/>
              </a:ext>
            </a:extLst>
          </p:cNvPr>
          <p:cNvPicPr>
            <a:picLocks noMove="1" noResize="1"/>
          </p:cNvPicPr>
          <p:nvPr>
            <p:custDataLst>
              <p:tags r:id="rId9"/>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802425" y="834469"/>
            <a:ext cx="3819144" cy="682752"/>
          </a:xfrm>
          <a:prstGeom prst="rect">
            <a:avLst/>
          </a:prstGeom>
        </p:spPr>
      </p:pic>
    </p:spTree>
    <p:extLst>
      <p:ext uri="{BB962C8B-B14F-4D97-AF65-F5344CB8AC3E}">
        <p14:creationId xmlns:p14="http://schemas.microsoft.com/office/powerpoint/2010/main" val="4020575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Problemstellung und Motivation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4000"/>
            <a:ext cx="6685351" cy="1241728"/>
          </a:xfrm>
        </p:spPr>
        <p:txBody>
          <a:bodyPr/>
          <a:lstStyle/>
          <a:p>
            <a:pPr lvl="1"/>
            <a:r>
              <a:rPr lang="de-DE" dirty="0"/>
              <a:t>Randbedingungen notwendig</a:t>
            </a:r>
          </a:p>
          <a:p>
            <a:pPr lvl="1"/>
            <a:r>
              <a:rPr lang="de-DE" dirty="0"/>
              <a:t>Dynamische und zeitlich veränderbare Bedingungen</a:t>
            </a:r>
          </a:p>
          <a:p>
            <a:pPr lvl="1"/>
            <a:r>
              <a:rPr lang="de-DE" dirty="0"/>
              <a:t>Keine analytische Lösung möglich</a:t>
            </a:r>
          </a:p>
          <a:p>
            <a:pPr lvl="1"/>
            <a:r>
              <a:rPr lang="de-DE" dirty="0"/>
              <a:t>Numerische Verfahren notwendig (Aufwendige und rechenintensive Verfahren)</a:t>
            </a:r>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Lösen von PDEs</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607851"/>
            <a:ext cx="5194800" cy="710150"/>
          </a:xfrm>
        </p:spPr>
        <p:txBody>
          <a:bodyPr/>
          <a:lstStyle/>
          <a:p>
            <a:r>
              <a:rPr lang="de-DE" dirty="0"/>
              <a:t>Gartner Hype Cycle für AI aus dem Jahr 2022 (https://boost.ai/blog/gartner-hype-cycle/)</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22</a:t>
            </a:fld>
            <a:endParaRPr lang="de-DE" dirty="0"/>
          </a:p>
        </p:txBody>
      </p:sp>
      <p:sp>
        <p:nvSpPr>
          <p:cNvPr id="2" name="Untertitel 12">
            <a:extLst>
              <a:ext uri="{FF2B5EF4-FFF2-40B4-BE49-F238E27FC236}">
                <a16:creationId xmlns:a16="http://schemas.microsoft.com/office/drawing/2014/main" id="{F1313513-1EBF-92CB-B2C7-68E715103E82}"/>
              </a:ext>
            </a:extLst>
          </p:cNvPr>
          <p:cNvSpPr txBox="1">
            <a:spLocks/>
          </p:cNvSpPr>
          <p:nvPr/>
        </p:nvSpPr>
        <p:spPr>
          <a:xfrm>
            <a:off x="716113" y="3758968"/>
            <a:ext cx="10753200" cy="36660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rgbClr val="AD007C"/>
              </a:buClr>
              <a:buFont typeface="Wingdings" panose="05000000000000000000" pitchFamily="2" charset="2"/>
              <a:buNone/>
              <a:defRPr sz="2000" kern="1200">
                <a:solidFill>
                  <a:schemeClr val="tx2"/>
                </a:solidFill>
                <a:latin typeface="+mn-lt"/>
                <a:ea typeface="+mn-ea"/>
                <a:cs typeface="Arial" panose="020B0604020202020204" pitchFamily="34" charset="0"/>
              </a:defRPr>
            </a:lvl1pPr>
            <a:lvl2pPr marL="457200" indent="0" algn="ctr" defTabSz="914400" rtl="0" eaLnBrk="1" latinLnBrk="0" hangingPunct="1">
              <a:lnSpc>
                <a:spcPct val="100000"/>
              </a:lnSpc>
              <a:spcBef>
                <a:spcPts val="1200"/>
              </a:spcBef>
              <a:buClr>
                <a:schemeClr val="tx2"/>
              </a:buClr>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400" indent="0" algn="ctr" defTabSz="914400" rtl="0" eaLnBrk="1" latinLnBrk="0" hangingPunct="1">
              <a:lnSpc>
                <a:spcPct val="100000"/>
              </a:lnSpc>
              <a:spcBef>
                <a:spcPts val="600"/>
              </a:spcBef>
              <a:buClr>
                <a:schemeClr val="tx2"/>
              </a:buClr>
              <a:buFont typeface="Symbol" panose="05050102010706020507" pitchFamily="18" charset="2"/>
              <a:buNone/>
              <a:defRPr sz="1800" kern="1200">
                <a:solidFill>
                  <a:schemeClr val="tx1"/>
                </a:solidFill>
                <a:latin typeface="+mn-lt"/>
                <a:ea typeface="+mn-ea"/>
                <a:cs typeface="Arial" panose="020B0604020202020204" pitchFamily="34" charset="0"/>
              </a:defRPr>
            </a:lvl3pPr>
            <a:lvl4pPr marL="1371600" indent="0" algn="ctr" defTabSz="914400" rtl="0" eaLnBrk="1" latinLnBrk="0" hangingPunct="1">
              <a:lnSpc>
                <a:spcPct val="100000"/>
              </a:lnSpc>
              <a:spcBef>
                <a:spcPts val="400"/>
              </a:spcBef>
              <a:buClr>
                <a:schemeClr val="tx2"/>
              </a:buClr>
              <a:buFont typeface="Symbol" panose="05050102010706020507" pitchFamily="18" charset="2"/>
              <a:buNone/>
              <a:defRPr sz="1600" kern="1200">
                <a:solidFill>
                  <a:schemeClr val="tx1"/>
                </a:solidFill>
                <a:latin typeface="+mn-lt"/>
                <a:ea typeface="+mn-ea"/>
                <a:cs typeface="Arial" panose="020B0604020202020204" pitchFamily="34" charset="0"/>
              </a:defRPr>
            </a:lvl4pPr>
            <a:lvl5pPr marL="1828800" indent="0" algn="ctr" defTabSz="914400" rtl="0" eaLnBrk="1" latinLnBrk="0" hangingPunct="1">
              <a:lnSpc>
                <a:spcPct val="100000"/>
              </a:lnSpc>
              <a:spcBef>
                <a:spcPts val="2400"/>
              </a:spcBef>
              <a:spcAft>
                <a:spcPts val="0"/>
              </a:spcAft>
              <a:buClr>
                <a:srgbClr val="AD007C"/>
              </a:buClr>
              <a:buFont typeface="Wingdings" panose="05000000000000000000" pitchFamily="2" charset="2"/>
              <a:buNone/>
              <a:defRPr sz="1600" kern="1200" cap="none" baseline="0">
                <a:solidFill>
                  <a:schemeClr val="tx2"/>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Neuer Lösungsansatz</a:t>
            </a:r>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3" name="Inhaltsplatzhalter 11">
            <a:extLst>
              <a:ext uri="{FF2B5EF4-FFF2-40B4-BE49-F238E27FC236}">
                <a16:creationId xmlns:a16="http://schemas.microsoft.com/office/drawing/2014/main" id="{421294F1-37F1-0537-A1D7-ACEB1681B5BF}"/>
              </a:ext>
            </a:extLst>
          </p:cNvPr>
          <p:cNvSpPr txBox="1">
            <a:spLocks/>
          </p:cNvSpPr>
          <p:nvPr/>
        </p:nvSpPr>
        <p:spPr>
          <a:xfrm>
            <a:off x="716114" y="4307970"/>
            <a:ext cx="5199886" cy="1241728"/>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a:t>Verbindung zwischen physikalischen Prozessen und Machine Learning Ansätzen</a:t>
            </a:r>
          </a:p>
          <a:p>
            <a:pPr lvl="1"/>
            <a:r>
              <a:rPr lang="de-DE" dirty="0"/>
              <a:t>Verringere Berechnungszeit</a:t>
            </a:r>
          </a:p>
          <a:p>
            <a:pPr lvl="1"/>
            <a:r>
              <a:rPr lang="de-DE" dirty="0"/>
              <a:t>Erhöhte Generalisierungsfähigkeit</a:t>
            </a:r>
          </a:p>
          <a:p>
            <a:pPr lvl="2">
              <a:buFont typeface="Wingdings" panose="05000000000000000000" pitchFamily="2" charset="2"/>
              <a:buChar char="Ø"/>
            </a:pPr>
            <a:r>
              <a:rPr lang="de-DE" sz="1800" dirty="0"/>
              <a:t>Physic informed AI</a:t>
            </a:r>
          </a:p>
          <a:p>
            <a:endParaRPr lang="de-DE" dirty="0"/>
          </a:p>
        </p:txBody>
      </p:sp>
      <p:pic>
        <p:nvPicPr>
          <p:cNvPr id="34" name="Picture Placeholder 33" descr="A diagram of a graph">
            <a:extLst>
              <a:ext uri="{FF2B5EF4-FFF2-40B4-BE49-F238E27FC236}">
                <a16:creationId xmlns:a16="http://schemas.microsoft.com/office/drawing/2014/main" id="{B90FDFF0-D85E-99BC-0217-02E2B2E8C128}"/>
              </a:ext>
            </a:extLst>
          </p:cNvPr>
          <p:cNvPicPr>
            <a:picLocks noGrp="1" noChangeAspect="1"/>
          </p:cNvPicPr>
          <p:nvPr>
            <p:ph type="pic" sz="quarter" idx="16"/>
          </p:nvPr>
        </p:nvPicPr>
        <p:blipFill>
          <a:blip r:embed="rId2"/>
          <a:srcRect t="796" b="796"/>
          <a:stretch>
            <a:fillRect/>
          </a:stretch>
        </p:blipFill>
        <p:spPr>
          <a:xfrm>
            <a:off x="6281109" y="1793454"/>
            <a:ext cx="5188182" cy="3697765"/>
          </a:xfrm>
        </p:spPr>
      </p:pic>
      <p:sp>
        <p:nvSpPr>
          <p:cNvPr id="4" name="Rectangle 3">
            <a:extLst>
              <a:ext uri="{FF2B5EF4-FFF2-40B4-BE49-F238E27FC236}">
                <a16:creationId xmlns:a16="http://schemas.microsoft.com/office/drawing/2014/main" id="{517D04EC-E26E-4DA4-AFBF-9A9F675F9461}"/>
              </a:ext>
            </a:extLst>
          </p:cNvPr>
          <p:cNvSpPr/>
          <p:nvPr/>
        </p:nvSpPr>
        <p:spPr>
          <a:xfrm>
            <a:off x="6553462" y="4274794"/>
            <a:ext cx="678206" cy="139838"/>
          </a:xfrm>
          <a:prstGeom prst="rect">
            <a:avLst/>
          </a:prstGeom>
          <a:noFill/>
          <a:ln>
            <a:solidFill>
              <a:srgbClr val="D40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644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Problemstellung und Motivation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4000"/>
            <a:ext cx="6685351" cy="1241728"/>
          </a:xfrm>
        </p:spPr>
        <p:txBody>
          <a:bodyPr/>
          <a:lstStyle/>
          <a:p>
            <a:pPr marL="0" lvl="1" indent="0">
              <a:buNone/>
            </a:pPr>
            <a:r>
              <a:rPr lang="de-DE" dirty="0"/>
              <a:t>Sehr dynamisches und aktuelles Forschungsgebiet</a:t>
            </a:r>
          </a:p>
          <a:p>
            <a:pPr lvl="1"/>
            <a:r>
              <a:rPr lang="de-DE" dirty="0"/>
              <a:t>Microsoft</a:t>
            </a:r>
          </a:p>
          <a:p>
            <a:pPr lvl="1"/>
            <a:r>
              <a:rPr lang="de-DE" dirty="0"/>
              <a:t>Google</a:t>
            </a:r>
          </a:p>
          <a:p>
            <a:pPr lvl="1"/>
            <a:r>
              <a:rPr lang="de-DE" dirty="0"/>
              <a:t>NVIDIA</a:t>
            </a:r>
          </a:p>
          <a:p>
            <a:pPr lvl="1"/>
            <a:r>
              <a:rPr lang="de-DE" dirty="0"/>
              <a:t>Raytheon</a:t>
            </a:r>
          </a:p>
          <a:p>
            <a:pPr lvl="1"/>
            <a:r>
              <a:rPr lang="de-DE" dirty="0"/>
              <a:t>Army Research Laboratory</a:t>
            </a:r>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Stakeholder</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607851"/>
            <a:ext cx="5194800" cy="710150"/>
          </a:xfrm>
        </p:spPr>
        <p:txBody>
          <a:bodyPr/>
          <a:lstStyle/>
          <a:p>
            <a:r>
              <a:rPr lang="de-DE" dirty="0"/>
              <a:t>NVIDIA CEO Jensen Huang auf der GTC 2021 (https://www.youtube.com/watch?v=jhDiaUL_RaM&amp;t=2675s)</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23</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7" name="Video 6">
            <a:hlinkClick r:id="" action="ppaction://media"/>
            <a:extLst>
              <a:ext uri="{FF2B5EF4-FFF2-40B4-BE49-F238E27FC236}">
                <a16:creationId xmlns:a16="http://schemas.microsoft.com/office/drawing/2014/main" id="{9EA95108-2B20-F5E4-A33E-80B6BF3BCC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1088" y="2915728"/>
            <a:ext cx="5194799" cy="2450377"/>
          </a:xfrm>
          <a:prstGeom prst="rect">
            <a:avLst/>
          </a:prstGeom>
        </p:spPr>
      </p:pic>
    </p:spTree>
    <p:extLst>
      <p:ext uri="{BB962C8B-B14F-4D97-AF65-F5344CB8AC3E}">
        <p14:creationId xmlns:p14="http://schemas.microsoft.com/office/powerpoint/2010/main" val="30786088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33333">
                <p:cTn id="7" repeatCount="indefinite" fill="hold" display="0">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Vorgehensweise und Gliederung der Arbeit</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998" y="1673999"/>
            <a:ext cx="10661175" cy="2445239"/>
          </a:xfrm>
        </p:spPr>
        <p:txBody>
          <a:bodyPr/>
          <a:lstStyle/>
          <a:p>
            <a:pPr lvl="1"/>
            <a:r>
              <a:rPr lang="de-DE" dirty="0"/>
              <a:t>Literaturrecherche zu den Machine Learning Modellen im Bereich physic informed AI </a:t>
            </a:r>
          </a:p>
          <a:p>
            <a:pPr lvl="1"/>
            <a:r>
              <a:rPr lang="de-DE" dirty="0"/>
              <a:t>Aufbereitung der Trainingsdaten aus der numerischen Simulation für die Machine Learning Modelle</a:t>
            </a:r>
          </a:p>
          <a:p>
            <a:pPr lvl="1"/>
            <a:r>
              <a:rPr lang="de-DE" dirty="0"/>
              <a:t>Entwicklung eines Machine Learning Modelles, um die Heat Equation mit dynamischen und nicht-linearen Randbedingungen abzubilden</a:t>
            </a:r>
          </a:p>
          <a:p>
            <a:pPr lvl="1"/>
            <a:r>
              <a:rPr lang="de-DE" dirty="0"/>
              <a:t>Bewertung und Visualisierung der Ergebnisse</a:t>
            </a:r>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Aufgaben Definition</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24</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endParaRPr lang="de-DE" dirty="0"/>
          </a:p>
        </p:txBody>
      </p:sp>
    </p:spTree>
    <p:extLst>
      <p:ext uri="{BB962C8B-B14F-4D97-AF65-F5344CB8AC3E}">
        <p14:creationId xmlns:p14="http://schemas.microsoft.com/office/powerpoint/2010/main" val="1959432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Stand der Technik</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4000"/>
            <a:ext cx="6037112" cy="2678926"/>
          </a:xfrm>
        </p:spPr>
        <p:txBody>
          <a:bodyPr/>
          <a:lstStyle/>
          <a:p>
            <a:pPr lvl="1"/>
            <a:r>
              <a:rPr lang="de-DE" dirty="0"/>
              <a:t>Ziel ist es den Operator für das Mapping der Funktion zu erlernen</a:t>
            </a:r>
          </a:p>
          <a:p>
            <a:pPr lvl="1"/>
            <a:endParaRPr lang="de-DE" dirty="0"/>
          </a:p>
          <a:p>
            <a:pPr marL="0" lvl="1" indent="0">
              <a:buNone/>
            </a:pPr>
            <a:endParaRPr lang="de-DE" dirty="0"/>
          </a:p>
          <a:p>
            <a:pPr lvl="1"/>
            <a:r>
              <a:rPr lang="de-DE" dirty="0"/>
              <a:t>Ansatz basiert auf Green‘s Funktion</a:t>
            </a:r>
          </a:p>
          <a:p>
            <a:pPr marL="0" lvl="1" indent="0">
              <a:buNone/>
            </a:pPr>
            <a:endParaRPr lang="de-DE" dirty="0"/>
          </a:p>
          <a:p>
            <a:pPr lvl="1"/>
            <a:endParaRPr lang="de-DE" dirty="0"/>
          </a:p>
          <a:p>
            <a:pPr lvl="1"/>
            <a:endParaRPr lang="de-DE" dirty="0"/>
          </a:p>
          <a:p>
            <a:pPr marL="0" lvl="1" indent="0">
              <a:buNone/>
            </a:pPr>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Neural Operator (NO)</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25</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7" name="Picture 6">
            <a:extLst>
              <a:ext uri="{FF2B5EF4-FFF2-40B4-BE49-F238E27FC236}">
                <a16:creationId xmlns:a16="http://schemas.microsoft.com/office/drawing/2014/main" id="{5703D3AF-C6A0-C8E9-7CE1-9D02861DC4C0}"/>
              </a:ext>
            </a:extLst>
          </p:cNvPr>
          <p:cNvPicPr>
            <a:picLocks noChangeAspect="1"/>
          </p:cNvPicPr>
          <p:nvPr/>
        </p:nvPicPr>
        <p:blipFill>
          <a:blip r:embed="rId3"/>
          <a:stretch>
            <a:fillRect/>
          </a:stretch>
        </p:blipFill>
        <p:spPr>
          <a:xfrm>
            <a:off x="6911176" y="2355994"/>
            <a:ext cx="4401164" cy="2191056"/>
          </a:xfrm>
          <a:prstGeom prst="rect">
            <a:avLst/>
          </a:prstGeom>
        </p:spPr>
      </p:pic>
      <p:pic>
        <p:nvPicPr>
          <p:cNvPr id="15" name="Picture 14">
            <a:extLst>
              <a:ext uri="{FF2B5EF4-FFF2-40B4-BE49-F238E27FC236}">
                <a16:creationId xmlns:a16="http://schemas.microsoft.com/office/drawing/2014/main" id="{01116F42-E43E-E049-8BE8-A3B9687F6F3E}"/>
              </a:ext>
            </a:extLst>
          </p:cNvPr>
          <p:cNvPicPr>
            <a:picLocks noChangeAspect="1"/>
          </p:cNvPicPr>
          <p:nvPr/>
        </p:nvPicPr>
        <p:blipFill>
          <a:blip r:embed="rId4"/>
          <a:stretch>
            <a:fillRect/>
          </a:stretch>
        </p:blipFill>
        <p:spPr>
          <a:xfrm>
            <a:off x="879660" y="2355994"/>
            <a:ext cx="1991003" cy="476316"/>
          </a:xfrm>
          <a:prstGeom prst="rect">
            <a:avLst/>
          </a:prstGeom>
        </p:spPr>
      </p:pic>
      <p:pic>
        <p:nvPicPr>
          <p:cNvPr id="18" name="Picture 17">
            <a:extLst>
              <a:ext uri="{FF2B5EF4-FFF2-40B4-BE49-F238E27FC236}">
                <a16:creationId xmlns:a16="http://schemas.microsoft.com/office/drawing/2014/main" id="{F061F8E7-5EFC-5989-EE14-9B524C7B5D93}"/>
              </a:ext>
            </a:extLst>
          </p:cNvPr>
          <p:cNvPicPr>
            <a:picLocks noChangeAspect="1"/>
          </p:cNvPicPr>
          <p:nvPr/>
        </p:nvPicPr>
        <p:blipFill>
          <a:blip r:embed="rId5"/>
          <a:stretch>
            <a:fillRect/>
          </a:stretch>
        </p:blipFill>
        <p:spPr>
          <a:xfrm>
            <a:off x="724894" y="3698074"/>
            <a:ext cx="2591162" cy="523948"/>
          </a:xfrm>
          <a:prstGeom prst="rect">
            <a:avLst/>
          </a:prstGeom>
        </p:spPr>
      </p:pic>
      <p:sp>
        <p:nvSpPr>
          <p:cNvPr id="14" name="Inhaltsplatzhalter 11">
            <a:extLst>
              <a:ext uri="{FF2B5EF4-FFF2-40B4-BE49-F238E27FC236}">
                <a16:creationId xmlns:a16="http://schemas.microsoft.com/office/drawing/2014/main" id="{02842755-A697-5D9A-9126-3F87D61288FE}"/>
              </a:ext>
            </a:extLst>
          </p:cNvPr>
          <p:cNvSpPr txBox="1">
            <a:spLocks/>
          </p:cNvSpPr>
          <p:nvPr/>
        </p:nvSpPr>
        <p:spPr>
          <a:xfrm>
            <a:off x="724894" y="4647828"/>
            <a:ext cx="6037112" cy="146309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a:t>Die Green‘sche Funktion G wird durch ein Neuronales Netz approximiert (Kernelfunktion k)</a:t>
            </a:r>
          </a:p>
          <a:p>
            <a:pPr lvl="1"/>
            <a:r>
              <a:rPr lang="de-DE" dirty="0"/>
              <a:t>Hohe Generalisierungsfähigkeit, discretization-invariance und zero-shot super-resolution</a:t>
            </a:r>
          </a:p>
          <a:p>
            <a:endParaRPr lang="de-DE" dirty="0"/>
          </a:p>
        </p:txBody>
      </p:sp>
    </p:spTree>
    <p:extLst>
      <p:ext uri="{BB962C8B-B14F-4D97-AF65-F5344CB8AC3E}">
        <p14:creationId xmlns:p14="http://schemas.microsoft.com/office/powerpoint/2010/main" val="134297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Stand der Technik</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4981343" cy="4361041"/>
          </a:xfrm>
        </p:spPr>
        <p:txBody>
          <a:bodyPr/>
          <a:lstStyle/>
          <a:p>
            <a:pPr lvl="1"/>
            <a:r>
              <a:rPr lang="de-DE" dirty="0"/>
              <a:t>Encoder und Decoder Struktur, um Input Daten auf höhere Dimension anzuheben</a:t>
            </a:r>
          </a:p>
          <a:p>
            <a:pPr lvl="1"/>
            <a:r>
              <a:rPr lang="de-DE" dirty="0"/>
              <a:t>Kernelfunktion</a:t>
            </a:r>
          </a:p>
          <a:p>
            <a:pPr lvl="1"/>
            <a:endParaRPr lang="de-DE" dirty="0"/>
          </a:p>
          <a:p>
            <a:pPr lvl="1"/>
            <a:r>
              <a:rPr lang="de-DE" dirty="0"/>
              <a:t>Fourier Transformation des Inputs ermöglicht Faltung im Frequenzbereich </a:t>
            </a:r>
          </a:p>
          <a:p>
            <a:pPr lvl="1"/>
            <a:r>
              <a:rPr lang="de-DE" dirty="0"/>
              <a:t>Filtere niedrige Frequenzen heraus und lerne damit Gewichtematrix R</a:t>
            </a:r>
          </a:p>
          <a:p>
            <a:pPr lvl="1"/>
            <a:r>
              <a:rPr lang="de-DE" dirty="0"/>
              <a:t>Bias Term W wird durch lineare Transformation erzeugt</a:t>
            </a:r>
          </a:p>
          <a:p>
            <a:pPr lvl="1"/>
            <a:r>
              <a:rPr lang="de-DE" dirty="0"/>
              <a:t>Gut geeignet für periodische Inputs (gleichmäßige Meshes)</a:t>
            </a:r>
          </a:p>
          <a:p>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Fourier Neural Operator (FNO)</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809129"/>
            <a:ext cx="5194800" cy="508871"/>
          </a:xfrm>
        </p:spPr>
        <p:txBody>
          <a:bodyPr/>
          <a:lstStyle/>
          <a:p>
            <a:r>
              <a:rPr lang="de-DE" dirty="0"/>
              <a:t>Architektur des FNO</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26</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5" name="Picture 4">
            <a:extLst>
              <a:ext uri="{FF2B5EF4-FFF2-40B4-BE49-F238E27FC236}">
                <a16:creationId xmlns:a16="http://schemas.microsoft.com/office/drawing/2014/main" id="{5E807768-5664-BFE0-2391-6D26BD5D855B}"/>
              </a:ext>
            </a:extLst>
          </p:cNvPr>
          <p:cNvPicPr>
            <a:picLocks noChangeAspect="1"/>
          </p:cNvPicPr>
          <p:nvPr/>
        </p:nvPicPr>
        <p:blipFill>
          <a:blip r:embed="rId3"/>
          <a:stretch>
            <a:fillRect/>
          </a:stretch>
        </p:blipFill>
        <p:spPr>
          <a:xfrm>
            <a:off x="5791085" y="2987138"/>
            <a:ext cx="6168229" cy="2256865"/>
          </a:xfrm>
          <a:prstGeom prst="rect">
            <a:avLst/>
          </a:prstGeom>
        </p:spPr>
      </p:pic>
      <p:pic>
        <p:nvPicPr>
          <p:cNvPr id="3" name="Picture 2">
            <a:extLst>
              <a:ext uri="{FF2B5EF4-FFF2-40B4-BE49-F238E27FC236}">
                <a16:creationId xmlns:a16="http://schemas.microsoft.com/office/drawing/2014/main" id="{6D3F34AC-DBE8-A74A-4617-58F9A9E527BA}"/>
              </a:ext>
            </a:extLst>
          </p:cNvPr>
          <p:cNvPicPr>
            <a:picLocks noChangeAspect="1"/>
          </p:cNvPicPr>
          <p:nvPr/>
        </p:nvPicPr>
        <p:blipFill>
          <a:blip r:embed="rId4"/>
          <a:stretch>
            <a:fillRect/>
          </a:stretch>
        </p:blipFill>
        <p:spPr>
          <a:xfrm>
            <a:off x="879660" y="2719413"/>
            <a:ext cx="3388562" cy="311422"/>
          </a:xfrm>
          <a:prstGeom prst="rect">
            <a:avLst/>
          </a:prstGeom>
        </p:spPr>
      </p:pic>
    </p:spTree>
    <p:extLst>
      <p:ext uri="{BB962C8B-B14F-4D97-AF65-F5344CB8AC3E}">
        <p14:creationId xmlns:p14="http://schemas.microsoft.com/office/powerpoint/2010/main" val="2962355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Stand der Technik</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4981343" cy="3933851"/>
          </a:xfrm>
        </p:spPr>
        <p:txBody>
          <a:bodyPr/>
          <a:lstStyle/>
          <a:p>
            <a:pPr lvl="1"/>
            <a:r>
              <a:rPr lang="de-DE" dirty="0"/>
              <a:t>Kombination aus FNO und Physic Informed Neural Network (PINN)</a:t>
            </a:r>
          </a:p>
          <a:p>
            <a:pPr lvl="1"/>
            <a:r>
              <a:rPr lang="de-DE" dirty="0"/>
              <a:t>PINN kann schlechter generalisieren als ein NO Model (Lösung einer PDE für kleine Domäne)</a:t>
            </a:r>
          </a:p>
          <a:p>
            <a:pPr lvl="1"/>
            <a:r>
              <a:rPr lang="de-DE" dirty="0"/>
              <a:t>Residual Loss an den Datenloss des FNO anhängen</a:t>
            </a:r>
          </a:p>
          <a:p>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Physic Informed Neural Operator (PINO)</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809129"/>
            <a:ext cx="5194800" cy="508872"/>
          </a:xfrm>
        </p:spPr>
        <p:txBody>
          <a:bodyPr/>
          <a:lstStyle/>
          <a:p>
            <a:r>
              <a:rPr lang="de-DE" dirty="0"/>
              <a:t>Architektur des PINO</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27</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4" name="Picture 3">
            <a:extLst>
              <a:ext uri="{FF2B5EF4-FFF2-40B4-BE49-F238E27FC236}">
                <a16:creationId xmlns:a16="http://schemas.microsoft.com/office/drawing/2014/main" id="{650CE08C-7C60-1B6A-BBD3-01F800CC6CF7}"/>
              </a:ext>
            </a:extLst>
          </p:cNvPr>
          <p:cNvPicPr>
            <a:picLocks noChangeAspect="1"/>
          </p:cNvPicPr>
          <p:nvPr/>
        </p:nvPicPr>
        <p:blipFill>
          <a:blip r:embed="rId3"/>
          <a:stretch>
            <a:fillRect/>
          </a:stretch>
        </p:blipFill>
        <p:spPr>
          <a:xfrm>
            <a:off x="5997077" y="3112710"/>
            <a:ext cx="5756246" cy="2089022"/>
          </a:xfrm>
          <a:prstGeom prst="rect">
            <a:avLst/>
          </a:prstGeom>
        </p:spPr>
      </p:pic>
    </p:spTree>
    <p:extLst>
      <p:ext uri="{BB962C8B-B14F-4D97-AF65-F5344CB8AC3E}">
        <p14:creationId xmlns:p14="http://schemas.microsoft.com/office/powerpoint/2010/main" val="3894064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Stand der Technik</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093016" cy="4644002"/>
          </a:xfrm>
        </p:spPr>
        <p:txBody>
          <a:bodyPr/>
          <a:lstStyle/>
          <a:p>
            <a:pPr lvl="1"/>
            <a:r>
              <a:rPr lang="de-DE" dirty="0"/>
              <a:t>Gleiche Struktur wie FNO, aber andere Kernelfunktion</a:t>
            </a:r>
          </a:p>
          <a:p>
            <a:pPr lvl="1"/>
            <a:endParaRPr lang="de-DE" dirty="0"/>
          </a:p>
          <a:p>
            <a:pPr lvl="1"/>
            <a:r>
              <a:rPr lang="de-DE" dirty="0"/>
              <a:t>Eigenvektoren des Laplace Operators</a:t>
            </a:r>
          </a:p>
          <a:p>
            <a:pPr lvl="1"/>
            <a:endParaRPr lang="de-DE" dirty="0"/>
          </a:p>
          <a:p>
            <a:pPr lvl="1"/>
            <a:r>
              <a:rPr lang="de-DE" dirty="0"/>
              <a:t>Transformiere Input mit pseudo inverser Matrix in den Laplace Bereich </a:t>
            </a:r>
          </a:p>
          <a:p>
            <a:pPr lvl="1"/>
            <a:endParaRPr lang="de-DE" dirty="0"/>
          </a:p>
          <a:p>
            <a:pPr lvl="1"/>
            <a:r>
              <a:rPr lang="de-DE" dirty="0"/>
              <a:t>Lerne von bestimmer Anzahl an Laplace modes mit Gewichtematrix R</a:t>
            </a:r>
          </a:p>
          <a:p>
            <a:pPr lvl="1"/>
            <a:endParaRPr lang="de-DE" dirty="0"/>
          </a:p>
          <a:p>
            <a:pPr lvl="1"/>
            <a:r>
              <a:rPr lang="de-DE" dirty="0"/>
              <a:t>Geeignet für ungleichmäßige Meshes </a:t>
            </a:r>
          </a:p>
          <a:p>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Laplace Neural Operator (LNO)</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809129"/>
            <a:ext cx="5194800" cy="508872"/>
          </a:xfrm>
        </p:spPr>
        <p:txBody>
          <a:bodyPr/>
          <a:lstStyle/>
          <a:p>
            <a:r>
              <a:rPr lang="de-DE" dirty="0"/>
              <a:t>Architektur des LNO</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28</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3" name="Picture 2">
            <a:extLst>
              <a:ext uri="{FF2B5EF4-FFF2-40B4-BE49-F238E27FC236}">
                <a16:creationId xmlns:a16="http://schemas.microsoft.com/office/drawing/2014/main" id="{684E141E-036D-C5F6-AE1E-75C91AEAE239}"/>
              </a:ext>
            </a:extLst>
          </p:cNvPr>
          <p:cNvPicPr>
            <a:picLocks noChangeAspect="1"/>
          </p:cNvPicPr>
          <p:nvPr/>
        </p:nvPicPr>
        <p:blipFill>
          <a:blip r:embed="rId3"/>
          <a:stretch>
            <a:fillRect/>
          </a:stretch>
        </p:blipFill>
        <p:spPr>
          <a:xfrm>
            <a:off x="5912114" y="2749643"/>
            <a:ext cx="6057120" cy="2549533"/>
          </a:xfrm>
          <a:prstGeom prst="rect">
            <a:avLst/>
          </a:prstGeom>
        </p:spPr>
      </p:pic>
      <p:pic>
        <p:nvPicPr>
          <p:cNvPr id="6" name="Picture 5">
            <a:extLst>
              <a:ext uri="{FF2B5EF4-FFF2-40B4-BE49-F238E27FC236}">
                <a16:creationId xmlns:a16="http://schemas.microsoft.com/office/drawing/2014/main" id="{CEF23A3A-C13C-102F-A66A-AF9A567835E9}"/>
              </a:ext>
            </a:extLst>
          </p:cNvPr>
          <p:cNvPicPr>
            <a:picLocks noChangeAspect="1"/>
          </p:cNvPicPr>
          <p:nvPr/>
        </p:nvPicPr>
        <p:blipFill>
          <a:blip r:embed="rId4"/>
          <a:stretch>
            <a:fillRect/>
          </a:stretch>
        </p:blipFill>
        <p:spPr>
          <a:xfrm>
            <a:off x="958613" y="2198199"/>
            <a:ext cx="2105319" cy="485843"/>
          </a:xfrm>
          <a:prstGeom prst="rect">
            <a:avLst/>
          </a:prstGeom>
        </p:spPr>
      </p:pic>
      <p:pic>
        <p:nvPicPr>
          <p:cNvPr id="14" name="Picture 13">
            <a:extLst>
              <a:ext uri="{FF2B5EF4-FFF2-40B4-BE49-F238E27FC236}">
                <a16:creationId xmlns:a16="http://schemas.microsoft.com/office/drawing/2014/main" id="{AB44C9EA-10DC-4E28-4B21-F58450633FE0}"/>
              </a:ext>
            </a:extLst>
          </p:cNvPr>
          <p:cNvPicPr>
            <a:picLocks noChangeAspect="1"/>
          </p:cNvPicPr>
          <p:nvPr/>
        </p:nvPicPr>
        <p:blipFill>
          <a:blip r:embed="rId5"/>
          <a:stretch>
            <a:fillRect/>
          </a:stretch>
        </p:blipFill>
        <p:spPr>
          <a:xfrm>
            <a:off x="988266" y="3169557"/>
            <a:ext cx="2362530" cy="323895"/>
          </a:xfrm>
          <a:prstGeom prst="rect">
            <a:avLst/>
          </a:prstGeom>
        </p:spPr>
      </p:pic>
      <p:pic>
        <p:nvPicPr>
          <p:cNvPr id="17" name="Picture 16">
            <a:extLst>
              <a:ext uri="{FF2B5EF4-FFF2-40B4-BE49-F238E27FC236}">
                <a16:creationId xmlns:a16="http://schemas.microsoft.com/office/drawing/2014/main" id="{A2B2FABA-0DB2-4C46-CC88-96AFBF83C87E}"/>
              </a:ext>
            </a:extLst>
          </p:cNvPr>
          <p:cNvPicPr>
            <a:picLocks noChangeAspect="1"/>
          </p:cNvPicPr>
          <p:nvPr/>
        </p:nvPicPr>
        <p:blipFill>
          <a:blip r:embed="rId6"/>
          <a:stretch>
            <a:fillRect/>
          </a:stretch>
        </p:blipFill>
        <p:spPr>
          <a:xfrm>
            <a:off x="1039319" y="5385363"/>
            <a:ext cx="2676899" cy="342948"/>
          </a:xfrm>
          <a:prstGeom prst="rect">
            <a:avLst/>
          </a:prstGeom>
        </p:spPr>
      </p:pic>
      <p:pic>
        <p:nvPicPr>
          <p:cNvPr id="19" name="Picture 18">
            <a:extLst>
              <a:ext uri="{FF2B5EF4-FFF2-40B4-BE49-F238E27FC236}">
                <a16:creationId xmlns:a16="http://schemas.microsoft.com/office/drawing/2014/main" id="{87551E02-5CE3-8C07-A727-9B5D8A078D94}"/>
              </a:ext>
            </a:extLst>
          </p:cNvPr>
          <p:cNvPicPr>
            <a:picLocks noChangeAspect="1"/>
          </p:cNvPicPr>
          <p:nvPr/>
        </p:nvPicPr>
        <p:blipFill>
          <a:blip r:embed="rId7"/>
          <a:stretch>
            <a:fillRect/>
          </a:stretch>
        </p:blipFill>
        <p:spPr>
          <a:xfrm>
            <a:off x="988266" y="4227007"/>
            <a:ext cx="1810003" cy="390580"/>
          </a:xfrm>
          <a:prstGeom prst="rect">
            <a:avLst/>
          </a:prstGeom>
        </p:spPr>
      </p:pic>
    </p:spTree>
    <p:extLst>
      <p:ext uri="{BB962C8B-B14F-4D97-AF65-F5344CB8AC3E}">
        <p14:creationId xmlns:p14="http://schemas.microsoft.com/office/powerpoint/2010/main" val="4134068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Stand der Technik</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093016" cy="4644002"/>
          </a:xfrm>
        </p:spPr>
        <p:txBody>
          <a:bodyPr/>
          <a:lstStyle/>
          <a:p>
            <a:pPr lvl="1"/>
            <a:r>
              <a:rPr lang="de-DE" dirty="0"/>
              <a:t>Encoder und Decoder bestehen aus Graph Neural Operator (GNO)</a:t>
            </a:r>
          </a:p>
          <a:p>
            <a:pPr lvl="1"/>
            <a:r>
              <a:rPr lang="de-DE" dirty="0"/>
              <a:t>Übertrage Input Mesh in eine Graph Struktur</a:t>
            </a:r>
          </a:p>
          <a:p>
            <a:pPr lvl="1"/>
            <a:r>
              <a:rPr lang="de-DE" dirty="0"/>
              <a:t>Transformiere Mesh in eine reglmäßige Struktur für den FNO</a:t>
            </a:r>
          </a:p>
          <a:p>
            <a:pPr lvl="1"/>
            <a:r>
              <a:rPr lang="de-DE" dirty="0"/>
              <a:t>Bilde Radiusgraph</a:t>
            </a:r>
          </a:p>
          <a:p>
            <a:pPr lvl="1"/>
            <a:r>
              <a:rPr lang="de-DE" dirty="0"/>
              <a:t>Zwei betrachtete Graph Layer (message passing)</a:t>
            </a:r>
          </a:p>
          <a:p>
            <a:pPr lvl="2"/>
            <a:r>
              <a:rPr lang="de-DE" dirty="0"/>
              <a:t>Graph convolution</a:t>
            </a:r>
          </a:p>
          <a:p>
            <a:pPr marL="216000" lvl="2" indent="0">
              <a:buNone/>
            </a:pPr>
            <a:endParaRPr lang="de-DE" dirty="0"/>
          </a:p>
          <a:p>
            <a:pPr marL="216000" lvl="2" indent="0">
              <a:buNone/>
            </a:pPr>
            <a:endParaRPr lang="de-DE" dirty="0"/>
          </a:p>
          <a:p>
            <a:pPr lvl="2"/>
            <a:r>
              <a:rPr lang="de-DE" dirty="0"/>
              <a:t>Edge convolution</a:t>
            </a:r>
          </a:p>
          <a:p>
            <a:pPr lvl="1"/>
            <a:endParaRPr lang="de-DE" dirty="0"/>
          </a:p>
          <a:p>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Geometry Informed Neural Operator (GINO)</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809129"/>
            <a:ext cx="5194800" cy="508872"/>
          </a:xfrm>
        </p:spPr>
        <p:txBody>
          <a:bodyPr/>
          <a:lstStyle/>
          <a:p>
            <a:r>
              <a:rPr lang="de-DE" dirty="0"/>
              <a:t>Architektur des GINO</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29</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4" name="Picture 3">
            <a:extLst>
              <a:ext uri="{FF2B5EF4-FFF2-40B4-BE49-F238E27FC236}">
                <a16:creationId xmlns:a16="http://schemas.microsoft.com/office/drawing/2014/main" id="{AC8BD844-74C6-3709-0011-8EF7C2EF0BAE}"/>
              </a:ext>
            </a:extLst>
          </p:cNvPr>
          <p:cNvPicPr>
            <a:picLocks noChangeAspect="1"/>
          </p:cNvPicPr>
          <p:nvPr/>
        </p:nvPicPr>
        <p:blipFill>
          <a:blip r:embed="rId3"/>
          <a:stretch>
            <a:fillRect/>
          </a:stretch>
        </p:blipFill>
        <p:spPr>
          <a:xfrm>
            <a:off x="6000591" y="3496706"/>
            <a:ext cx="5749217" cy="1694989"/>
          </a:xfrm>
          <a:prstGeom prst="rect">
            <a:avLst/>
          </a:prstGeom>
        </p:spPr>
      </p:pic>
      <p:pic>
        <p:nvPicPr>
          <p:cNvPr id="7" name="Picture 6">
            <a:extLst>
              <a:ext uri="{FF2B5EF4-FFF2-40B4-BE49-F238E27FC236}">
                <a16:creationId xmlns:a16="http://schemas.microsoft.com/office/drawing/2014/main" id="{CFE898A7-C4C0-E4CE-A3D1-6715C0E6DBD8}"/>
              </a:ext>
            </a:extLst>
          </p:cNvPr>
          <p:cNvPicPr>
            <a:picLocks noChangeAspect="1"/>
          </p:cNvPicPr>
          <p:nvPr/>
        </p:nvPicPr>
        <p:blipFill>
          <a:blip r:embed="rId4"/>
          <a:stretch>
            <a:fillRect/>
          </a:stretch>
        </p:blipFill>
        <p:spPr>
          <a:xfrm>
            <a:off x="1039319" y="4799745"/>
            <a:ext cx="1833638" cy="460624"/>
          </a:xfrm>
          <a:prstGeom prst="rect">
            <a:avLst/>
          </a:prstGeom>
        </p:spPr>
      </p:pic>
      <p:pic>
        <p:nvPicPr>
          <p:cNvPr id="18" name="Picture 17">
            <a:extLst>
              <a:ext uri="{FF2B5EF4-FFF2-40B4-BE49-F238E27FC236}">
                <a16:creationId xmlns:a16="http://schemas.microsoft.com/office/drawing/2014/main" id="{691F33FB-1596-2CBC-3B82-B45E710CA983}"/>
              </a:ext>
            </a:extLst>
          </p:cNvPr>
          <p:cNvPicPr>
            <a:picLocks noChangeAspect="1"/>
          </p:cNvPicPr>
          <p:nvPr/>
        </p:nvPicPr>
        <p:blipFill>
          <a:blip r:embed="rId5"/>
          <a:stretch>
            <a:fillRect/>
          </a:stretch>
        </p:blipFill>
        <p:spPr>
          <a:xfrm>
            <a:off x="1125380" y="5915568"/>
            <a:ext cx="2317067" cy="370386"/>
          </a:xfrm>
          <a:prstGeom prst="rect">
            <a:avLst/>
          </a:prstGeom>
        </p:spPr>
      </p:pic>
    </p:spTree>
    <p:extLst>
      <p:ext uri="{BB962C8B-B14F-4D97-AF65-F5344CB8AC3E}">
        <p14:creationId xmlns:p14="http://schemas.microsoft.com/office/powerpoint/2010/main" val="846470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95DF8FC6-537B-4A03-AF7F-D5B7BDA6B4D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4" name="Textplatzhalter 3">
            <a:extLst>
              <a:ext uri="{FF2B5EF4-FFF2-40B4-BE49-F238E27FC236}">
                <a16:creationId xmlns:a16="http://schemas.microsoft.com/office/drawing/2014/main" id="{CE2F7DF6-3C84-416F-A643-D059245702B4}"/>
              </a:ext>
            </a:extLst>
          </p:cNvPr>
          <p:cNvSpPr>
            <a:spLocks noGrp="1"/>
          </p:cNvSpPr>
          <p:nvPr>
            <p:ph type="body" sz="quarter" idx="14"/>
          </p:nvPr>
        </p:nvSpPr>
        <p:spPr/>
        <p:txBody>
          <a:bodyPr/>
          <a:lstStyle/>
          <a:p>
            <a:r>
              <a:rPr lang="fr-FR" sz="2000" dirty="0" err="1"/>
              <a:t>Problemstellung</a:t>
            </a:r>
            <a:r>
              <a:rPr lang="fr-FR" sz="2000" dirty="0"/>
              <a:t> </a:t>
            </a:r>
            <a:r>
              <a:rPr lang="fr-FR" sz="2000" dirty="0" err="1"/>
              <a:t>und</a:t>
            </a:r>
            <a:r>
              <a:rPr lang="fr-FR" sz="2000" dirty="0"/>
              <a:t> Motivation</a:t>
            </a:r>
            <a:endParaRPr lang="de-DE" sz="2000" dirty="0"/>
          </a:p>
        </p:txBody>
      </p:sp>
      <p:sp>
        <p:nvSpPr>
          <p:cNvPr id="5" name="Textplatzhalter 4">
            <a:extLst>
              <a:ext uri="{FF2B5EF4-FFF2-40B4-BE49-F238E27FC236}">
                <a16:creationId xmlns:a16="http://schemas.microsoft.com/office/drawing/2014/main" id="{B190CCC7-6D65-48F4-8CF6-369B73E8708A}"/>
              </a:ext>
            </a:extLst>
          </p:cNvPr>
          <p:cNvSpPr>
            <a:spLocks noGrp="1"/>
          </p:cNvSpPr>
          <p:nvPr>
            <p:ph type="body" sz="quarter" idx="17"/>
          </p:nvPr>
        </p:nvSpPr>
        <p:spPr/>
        <p:txBody>
          <a:bodyPr/>
          <a:lstStyle/>
          <a:p>
            <a:r>
              <a:rPr lang="de-DE" dirty="0"/>
              <a:t>01</a:t>
            </a:r>
          </a:p>
        </p:txBody>
      </p:sp>
    </p:spTree>
    <p:extLst>
      <p:ext uri="{BB962C8B-B14F-4D97-AF65-F5344CB8AC3E}">
        <p14:creationId xmlns:p14="http://schemas.microsoft.com/office/powerpoint/2010/main" val="1322825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Stand der Technik</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093016" cy="4644002"/>
          </a:xfrm>
        </p:spPr>
        <p:txBody>
          <a:bodyPr/>
          <a:lstStyle/>
          <a:p>
            <a:pPr lvl="1"/>
            <a:r>
              <a:rPr lang="de-DE" dirty="0"/>
              <a:t>Branch net und Trunk net verarbeiten Input parallel</a:t>
            </a:r>
          </a:p>
          <a:p>
            <a:pPr lvl="1"/>
            <a:r>
              <a:rPr lang="de-DE" dirty="0"/>
              <a:t>Branch net erhält diskretisierten Input und extrahiert Muster daraus</a:t>
            </a:r>
          </a:p>
          <a:p>
            <a:pPr lvl="1"/>
            <a:r>
              <a:rPr lang="de-DE" dirty="0"/>
              <a:t>Trunk net erhält Koordinate, an welcher die Output Funktion gemessen wird (räumliche Beziehungen extrahieren)</a:t>
            </a:r>
          </a:p>
          <a:p>
            <a:pPr lvl="1"/>
            <a:r>
              <a:rPr lang="de-DE" dirty="0"/>
              <a:t>DeepONet ist auch ein NO </a:t>
            </a:r>
          </a:p>
          <a:p>
            <a:pPr lvl="2"/>
            <a:r>
              <a:rPr lang="de-DE" dirty="0"/>
              <a:t>Generalisierungsfähigkeit</a:t>
            </a:r>
          </a:p>
          <a:p>
            <a:pPr lvl="2"/>
            <a:r>
              <a:rPr lang="de-DE" dirty="0"/>
              <a:t>Keine discretization-invariance Eigenschaft in der klassischen Form</a:t>
            </a:r>
          </a:p>
          <a:p>
            <a:pPr lvl="1"/>
            <a:endParaRPr lang="de-DE" dirty="0"/>
          </a:p>
          <a:p>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Deep Operator Network (DeepONet)</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811557"/>
            <a:ext cx="5194800" cy="506444"/>
          </a:xfrm>
        </p:spPr>
        <p:txBody>
          <a:bodyPr/>
          <a:lstStyle/>
          <a:p>
            <a:r>
              <a:rPr lang="de-DE" dirty="0"/>
              <a:t>Architektur des DeepONet</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30</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3" name="Picture 2">
            <a:extLst>
              <a:ext uri="{FF2B5EF4-FFF2-40B4-BE49-F238E27FC236}">
                <a16:creationId xmlns:a16="http://schemas.microsoft.com/office/drawing/2014/main" id="{D877BD13-461A-80AC-962E-A85E0F1D534F}"/>
              </a:ext>
            </a:extLst>
          </p:cNvPr>
          <p:cNvPicPr>
            <a:picLocks noChangeAspect="1"/>
          </p:cNvPicPr>
          <p:nvPr/>
        </p:nvPicPr>
        <p:blipFill>
          <a:blip r:embed="rId3"/>
          <a:stretch>
            <a:fillRect/>
          </a:stretch>
        </p:blipFill>
        <p:spPr>
          <a:xfrm>
            <a:off x="6355486" y="2087176"/>
            <a:ext cx="5039428" cy="3429479"/>
          </a:xfrm>
          <a:prstGeom prst="rect">
            <a:avLst/>
          </a:prstGeom>
        </p:spPr>
      </p:pic>
    </p:spTree>
    <p:extLst>
      <p:ext uri="{BB962C8B-B14F-4D97-AF65-F5344CB8AC3E}">
        <p14:creationId xmlns:p14="http://schemas.microsoft.com/office/powerpoint/2010/main" val="4274297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Stand der Technik</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093016" cy="4644002"/>
          </a:xfrm>
        </p:spPr>
        <p:txBody>
          <a:bodyPr/>
          <a:lstStyle/>
          <a:p>
            <a:pPr lvl="1"/>
            <a:r>
              <a:rPr lang="de-DE" dirty="0"/>
              <a:t>Langfristige Merkmale und Muster in Zeitreihendaten filtern</a:t>
            </a:r>
          </a:p>
          <a:p>
            <a:pPr lvl="1"/>
            <a:r>
              <a:rPr lang="de-DE" dirty="0"/>
              <a:t>Beliebig lange Input Sequenzen </a:t>
            </a:r>
          </a:p>
          <a:p>
            <a:pPr lvl="1"/>
            <a:r>
              <a:rPr lang="de-DE" dirty="0"/>
              <a:t>Input wird mit Gewichts Matrizen verrechnet</a:t>
            </a:r>
          </a:p>
          <a:p>
            <a:pPr lvl="1"/>
            <a:r>
              <a:rPr lang="de-DE" dirty="0"/>
              <a:t>Jeder Teil des Inputs wird gegen alle anderen Input Teile gewichtet</a:t>
            </a:r>
          </a:p>
          <a:p>
            <a:pPr lvl="1"/>
            <a:r>
              <a:rPr lang="de-DE" dirty="0"/>
              <a:t>Positional Encoding auf Input addieren</a:t>
            </a:r>
          </a:p>
          <a:p>
            <a:pPr lvl="1"/>
            <a:endParaRPr lang="de-DE" dirty="0"/>
          </a:p>
          <a:p>
            <a:pPr lvl="1"/>
            <a:endParaRPr lang="de-DE" dirty="0"/>
          </a:p>
          <a:p>
            <a:pPr lvl="1"/>
            <a:endParaRPr lang="de-DE" dirty="0"/>
          </a:p>
          <a:p>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Multi-Head Attention</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31</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15" name="Picture 14">
            <a:extLst>
              <a:ext uri="{FF2B5EF4-FFF2-40B4-BE49-F238E27FC236}">
                <a16:creationId xmlns:a16="http://schemas.microsoft.com/office/drawing/2014/main" id="{4BF83E49-834B-3B4C-F9D6-6A43DA329A22}"/>
              </a:ext>
            </a:extLst>
          </p:cNvPr>
          <p:cNvPicPr>
            <a:picLocks noChangeAspect="1"/>
          </p:cNvPicPr>
          <p:nvPr/>
        </p:nvPicPr>
        <p:blipFill>
          <a:blip r:embed="rId3"/>
          <a:stretch>
            <a:fillRect/>
          </a:stretch>
        </p:blipFill>
        <p:spPr>
          <a:xfrm>
            <a:off x="7164400" y="1543259"/>
            <a:ext cx="3384787" cy="600140"/>
          </a:xfrm>
          <a:prstGeom prst="rect">
            <a:avLst/>
          </a:prstGeom>
        </p:spPr>
      </p:pic>
      <p:pic>
        <p:nvPicPr>
          <p:cNvPr id="19" name="Picture 18">
            <a:extLst>
              <a:ext uri="{FF2B5EF4-FFF2-40B4-BE49-F238E27FC236}">
                <a16:creationId xmlns:a16="http://schemas.microsoft.com/office/drawing/2014/main" id="{2741B975-FFEB-5208-7184-FB8D0D6FE27C}"/>
              </a:ext>
            </a:extLst>
          </p:cNvPr>
          <p:cNvPicPr>
            <a:picLocks noChangeAspect="1"/>
          </p:cNvPicPr>
          <p:nvPr/>
        </p:nvPicPr>
        <p:blipFill>
          <a:blip r:embed="rId4"/>
          <a:stretch>
            <a:fillRect/>
          </a:stretch>
        </p:blipFill>
        <p:spPr>
          <a:xfrm>
            <a:off x="7390008" y="2760149"/>
            <a:ext cx="3384787" cy="1381713"/>
          </a:xfrm>
          <a:prstGeom prst="rect">
            <a:avLst/>
          </a:prstGeom>
        </p:spPr>
      </p:pic>
      <p:pic>
        <p:nvPicPr>
          <p:cNvPr id="21" name="Picture 20">
            <a:extLst>
              <a:ext uri="{FF2B5EF4-FFF2-40B4-BE49-F238E27FC236}">
                <a16:creationId xmlns:a16="http://schemas.microsoft.com/office/drawing/2014/main" id="{7831553E-7080-C999-8939-8AF8E69CA4A3}"/>
              </a:ext>
            </a:extLst>
          </p:cNvPr>
          <p:cNvPicPr>
            <a:picLocks noChangeAspect="1"/>
          </p:cNvPicPr>
          <p:nvPr/>
        </p:nvPicPr>
        <p:blipFill>
          <a:blip r:embed="rId5"/>
          <a:stretch>
            <a:fillRect/>
          </a:stretch>
        </p:blipFill>
        <p:spPr>
          <a:xfrm>
            <a:off x="6845390" y="4923914"/>
            <a:ext cx="4474025" cy="655534"/>
          </a:xfrm>
          <a:prstGeom prst="rect">
            <a:avLst/>
          </a:prstGeom>
        </p:spPr>
      </p:pic>
      <p:pic>
        <p:nvPicPr>
          <p:cNvPr id="24" name="Picture 23">
            <a:extLst>
              <a:ext uri="{FF2B5EF4-FFF2-40B4-BE49-F238E27FC236}">
                <a16:creationId xmlns:a16="http://schemas.microsoft.com/office/drawing/2014/main" id="{FB5A01DC-58B7-72A4-2484-84FAE2D5FA5B}"/>
              </a:ext>
            </a:extLst>
          </p:cNvPr>
          <p:cNvPicPr>
            <a:picLocks noChangeAspect="1"/>
          </p:cNvPicPr>
          <p:nvPr/>
        </p:nvPicPr>
        <p:blipFill>
          <a:blip r:embed="rId6"/>
          <a:stretch>
            <a:fillRect/>
          </a:stretch>
        </p:blipFill>
        <p:spPr>
          <a:xfrm>
            <a:off x="1005443" y="4499551"/>
            <a:ext cx="3293705" cy="930654"/>
          </a:xfrm>
          <a:prstGeom prst="rect">
            <a:avLst/>
          </a:prstGeom>
        </p:spPr>
      </p:pic>
      <p:cxnSp>
        <p:nvCxnSpPr>
          <p:cNvPr id="29" name="Straight Arrow Connector 28">
            <a:extLst>
              <a:ext uri="{FF2B5EF4-FFF2-40B4-BE49-F238E27FC236}">
                <a16:creationId xmlns:a16="http://schemas.microsoft.com/office/drawing/2014/main" id="{100C0097-F091-90A8-7089-5D8D8617C631}"/>
              </a:ext>
            </a:extLst>
          </p:cNvPr>
          <p:cNvCxnSpPr>
            <a:cxnSpLocks/>
          </p:cNvCxnSpPr>
          <p:nvPr/>
        </p:nvCxnSpPr>
        <p:spPr>
          <a:xfrm>
            <a:off x="8604236" y="4208537"/>
            <a:ext cx="0" cy="5820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3C717E8-60D7-1C5C-5E15-D13E90604CAE}"/>
              </a:ext>
            </a:extLst>
          </p:cNvPr>
          <p:cNvCxnSpPr>
            <a:cxnSpLocks/>
          </p:cNvCxnSpPr>
          <p:nvPr/>
        </p:nvCxnSpPr>
        <p:spPr>
          <a:xfrm>
            <a:off x="8597872" y="2143399"/>
            <a:ext cx="0" cy="5820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985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a:extLst>
              <a:ext uri="{FF2B5EF4-FFF2-40B4-BE49-F238E27FC236}">
                <a16:creationId xmlns:a16="http://schemas.microsoft.com/office/drawing/2014/main" id="{98CB81AB-5C11-474E-9DBE-27ADC0274CD0}"/>
              </a:ext>
            </a:extLst>
          </p:cNvPr>
          <p:cNvSpPr>
            <a:spLocks noGrp="1"/>
          </p:cNvSpPr>
          <p:nvPr>
            <p:ph type="title"/>
          </p:nvPr>
        </p:nvSpPr>
        <p:spPr/>
        <p:txBody>
          <a:bodyPr/>
          <a:lstStyle/>
          <a:p>
            <a:r>
              <a:rPr lang="de-DE" dirty="0"/>
              <a:t>Stand der Technik</a:t>
            </a:r>
          </a:p>
        </p:txBody>
      </p:sp>
      <p:sp>
        <p:nvSpPr>
          <p:cNvPr id="23" name="Inhaltsplatzhalter 22">
            <a:extLst>
              <a:ext uri="{FF2B5EF4-FFF2-40B4-BE49-F238E27FC236}">
                <a16:creationId xmlns:a16="http://schemas.microsoft.com/office/drawing/2014/main" id="{9BDEAEEF-B3AF-4E25-860D-E6E06271F70C}"/>
              </a:ext>
            </a:extLst>
          </p:cNvPr>
          <p:cNvSpPr>
            <a:spLocks noGrp="1"/>
          </p:cNvSpPr>
          <p:nvPr>
            <p:ph idx="1"/>
          </p:nvPr>
        </p:nvSpPr>
        <p:spPr>
          <a:xfrm>
            <a:off x="719999" y="1674000"/>
            <a:ext cx="5982726" cy="4644000"/>
          </a:xfrm>
        </p:spPr>
        <p:txBody>
          <a:bodyPr/>
          <a:lstStyle/>
          <a:p>
            <a:pPr lvl="1"/>
            <a:endParaRPr lang="de-DE" dirty="0"/>
          </a:p>
          <a:p>
            <a:pPr marL="0" lvl="1" indent="0">
              <a:buNone/>
            </a:pPr>
            <a:endParaRPr lang="de-DE" dirty="0"/>
          </a:p>
          <a:p>
            <a:pPr lvl="1"/>
            <a:endParaRPr lang="de-DE" dirty="0"/>
          </a:p>
          <a:p>
            <a:pPr lvl="4"/>
            <a:endParaRPr lang="de-DE" dirty="0"/>
          </a:p>
        </p:txBody>
      </p:sp>
      <p:sp>
        <p:nvSpPr>
          <p:cNvPr id="24" name="Untertitel 23">
            <a:extLst>
              <a:ext uri="{FF2B5EF4-FFF2-40B4-BE49-F238E27FC236}">
                <a16:creationId xmlns:a16="http://schemas.microsoft.com/office/drawing/2014/main" id="{F65F93D2-35C1-4ADE-B87C-E94BB26067BB}"/>
              </a:ext>
            </a:extLst>
          </p:cNvPr>
          <p:cNvSpPr>
            <a:spLocks noGrp="1"/>
          </p:cNvSpPr>
          <p:nvPr>
            <p:ph type="subTitle" idx="13"/>
          </p:nvPr>
        </p:nvSpPr>
        <p:spPr/>
        <p:txBody>
          <a:bodyPr/>
          <a:lstStyle/>
          <a:p>
            <a:r>
              <a:rPr lang="de-DE" dirty="0"/>
              <a:t>Übersicht zu den vorgestellten Modellen</a:t>
            </a:r>
          </a:p>
        </p:txBody>
      </p:sp>
      <p:sp>
        <p:nvSpPr>
          <p:cNvPr id="19" name="Datumsplatzhalter 18">
            <a:extLst>
              <a:ext uri="{FF2B5EF4-FFF2-40B4-BE49-F238E27FC236}">
                <a16:creationId xmlns:a16="http://schemas.microsoft.com/office/drawing/2014/main" id="{7951D854-978C-4F36-BC3F-C8EBCBFA0259}"/>
              </a:ext>
            </a:extLst>
          </p:cNvPr>
          <p:cNvSpPr>
            <a:spLocks noGrp="1"/>
          </p:cNvSpPr>
          <p:nvPr>
            <p:ph type="dt" sz="half" idx="14"/>
          </p:nvPr>
        </p:nvSpPr>
        <p:spPr/>
        <p:txBody>
          <a:bodyPr/>
          <a:lstStyle/>
          <a:p>
            <a:r>
              <a:rPr lang="de-DE"/>
              <a:t>|    27.05.2024</a:t>
            </a:r>
            <a:endParaRPr lang="de-DE" dirty="0"/>
          </a:p>
        </p:txBody>
      </p:sp>
      <p:sp>
        <p:nvSpPr>
          <p:cNvPr id="20" name="Fußzeilenplatzhalter 19">
            <a:extLst>
              <a:ext uri="{FF2B5EF4-FFF2-40B4-BE49-F238E27FC236}">
                <a16:creationId xmlns:a16="http://schemas.microsoft.com/office/drawing/2014/main" id="{4A14DD86-4869-4C96-801B-0303D7FB1DB9}"/>
              </a:ext>
            </a:extLst>
          </p:cNvPr>
          <p:cNvSpPr>
            <a:spLocks noGrp="1"/>
          </p:cNvSpPr>
          <p:nvPr>
            <p:ph type="ftr" sz="quarter" idx="15"/>
          </p:nvPr>
        </p:nvSpPr>
        <p:spPr/>
        <p:txBody>
          <a:bodyPr/>
          <a:lstStyle/>
          <a:p>
            <a:r>
              <a:rPr lang="de-DE"/>
              <a:t>|    Universität Augsburg    |</a:t>
            </a:r>
            <a:endParaRPr lang="de-DE" dirty="0"/>
          </a:p>
        </p:txBody>
      </p:sp>
      <p:sp>
        <p:nvSpPr>
          <p:cNvPr id="21" name="Foliennummernplatzhalter 20">
            <a:extLst>
              <a:ext uri="{FF2B5EF4-FFF2-40B4-BE49-F238E27FC236}">
                <a16:creationId xmlns:a16="http://schemas.microsoft.com/office/drawing/2014/main" id="{D7BF9F3A-AD92-4A00-92B9-88DA39D55019}"/>
              </a:ext>
            </a:extLst>
          </p:cNvPr>
          <p:cNvSpPr>
            <a:spLocks noGrp="1"/>
          </p:cNvSpPr>
          <p:nvPr>
            <p:ph type="sldNum" sz="quarter" idx="16"/>
          </p:nvPr>
        </p:nvSpPr>
        <p:spPr/>
        <p:txBody>
          <a:bodyPr/>
          <a:lstStyle/>
          <a:p>
            <a:fld id="{6567D7EC-8799-48C5-898A-08E264972062}" type="slidenum">
              <a:rPr lang="de-DE" smtClean="0"/>
              <a:pPr/>
              <a:t>32</a:t>
            </a:fld>
            <a:endParaRPr lang="de-DE" dirty="0"/>
          </a:p>
        </p:txBody>
      </p:sp>
      <p:pic>
        <p:nvPicPr>
          <p:cNvPr id="8" name="Picture 7">
            <a:extLst>
              <a:ext uri="{FF2B5EF4-FFF2-40B4-BE49-F238E27FC236}">
                <a16:creationId xmlns:a16="http://schemas.microsoft.com/office/drawing/2014/main" id="{2AB573F1-D53D-040F-49F6-1AF95057597A}"/>
              </a:ext>
            </a:extLst>
          </p:cNvPr>
          <p:cNvPicPr>
            <a:picLocks noChangeAspect="1"/>
          </p:cNvPicPr>
          <p:nvPr/>
        </p:nvPicPr>
        <p:blipFill>
          <a:blip r:embed="rId3"/>
          <a:stretch>
            <a:fillRect/>
          </a:stretch>
        </p:blipFill>
        <p:spPr>
          <a:xfrm>
            <a:off x="1349764" y="2423901"/>
            <a:ext cx="9492472" cy="2488166"/>
          </a:xfrm>
          <a:prstGeom prst="rect">
            <a:avLst/>
          </a:prstGeom>
        </p:spPr>
      </p:pic>
    </p:spTree>
    <p:extLst>
      <p:ext uri="{BB962C8B-B14F-4D97-AF65-F5344CB8AC3E}">
        <p14:creationId xmlns:p14="http://schemas.microsoft.com/office/powerpoint/2010/main" val="2892843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Trainingsdaten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192117" cy="3933851"/>
          </a:xfrm>
        </p:spPr>
        <p:txBody>
          <a:bodyPr/>
          <a:lstStyle/>
          <a:p>
            <a:pPr lvl="1"/>
            <a:r>
              <a:rPr lang="de-DE" dirty="0"/>
              <a:t>Numerische Berechnung der Heat Equation mit der FDM (1D-Szenario)</a:t>
            </a:r>
          </a:p>
          <a:p>
            <a:pPr lvl="1"/>
            <a:r>
              <a:rPr lang="de-DE" dirty="0"/>
              <a:t>Konduktion in der Heat Equation</a:t>
            </a:r>
          </a:p>
          <a:p>
            <a:pPr lvl="1"/>
            <a:r>
              <a:rPr lang="de-DE" dirty="0"/>
              <a:t>Einbeziehen von dynamischen Randbedingungen (Dirichlet und Neumann Bedingungen)</a:t>
            </a:r>
          </a:p>
          <a:p>
            <a:pPr lvl="2"/>
            <a:r>
              <a:rPr lang="de-DE" dirty="0"/>
              <a:t>Konvektion (Fluid Bewegung)</a:t>
            </a:r>
          </a:p>
          <a:p>
            <a:pPr lvl="2"/>
            <a:r>
              <a:rPr lang="de-DE" dirty="0"/>
              <a:t>Elektromagnetische Strahlung</a:t>
            </a:r>
          </a:p>
          <a:p>
            <a:pPr lvl="1"/>
            <a:r>
              <a:rPr lang="de-DE" dirty="0"/>
              <a:t>Bedingungen verändern sich in den Kühlzonen über die Simulationszeit</a:t>
            </a:r>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Datengenerierung</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607851"/>
            <a:ext cx="5194800" cy="710150"/>
          </a:xfrm>
        </p:spPr>
        <p:txBody>
          <a:bodyPr/>
          <a:lstStyle/>
          <a:p>
            <a:r>
              <a:rPr lang="de-DE" dirty="0"/>
              <a:t>1D-Temperaturverläufe des Abkühlprozesses aus der numerischen Simulation (50mm Bauteil)</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33</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27" name="Picture Placeholder 26" descr="A line graph of a line graph&#10;&#10;Description automatically generated with medium confidence">
            <a:extLst>
              <a:ext uri="{FF2B5EF4-FFF2-40B4-BE49-F238E27FC236}">
                <a16:creationId xmlns:a16="http://schemas.microsoft.com/office/drawing/2014/main" id="{E7BA2908-88C8-F5F6-6751-8233D6A76DF7}"/>
              </a:ext>
            </a:extLst>
          </p:cNvPr>
          <p:cNvPicPr>
            <a:picLocks noGrp="1" noChangeAspect="1"/>
          </p:cNvPicPr>
          <p:nvPr>
            <p:ph type="pic" sz="quarter" idx="16"/>
          </p:nvPr>
        </p:nvPicPr>
        <p:blipFill>
          <a:blip r:embed="rId3"/>
          <a:srcRect l="1639" r="1639"/>
          <a:stretch>
            <a:fillRect/>
          </a:stretch>
        </p:blipFill>
        <p:spPr>
          <a:xfrm>
            <a:off x="6278563" y="1201738"/>
            <a:ext cx="5191125" cy="4406900"/>
          </a:xfrm>
        </p:spPr>
      </p:pic>
    </p:spTree>
    <p:extLst>
      <p:ext uri="{BB962C8B-B14F-4D97-AF65-F5344CB8AC3E}">
        <p14:creationId xmlns:p14="http://schemas.microsoft.com/office/powerpoint/2010/main" val="1191899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Trainingsdaten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561687" cy="3933851"/>
          </a:xfrm>
        </p:spPr>
        <p:txBody>
          <a:bodyPr/>
          <a:lstStyle/>
          <a:p>
            <a:pPr lvl="1"/>
            <a:r>
              <a:rPr lang="de-DE" dirty="0"/>
              <a:t>Komponenten Größe 50mm und 1000mm</a:t>
            </a:r>
          </a:p>
          <a:p>
            <a:pPr lvl="1"/>
            <a:r>
              <a:rPr lang="de-DE" dirty="0"/>
              <a:t>Uniformes Grid (sampling Distanz 0.2mm)</a:t>
            </a:r>
          </a:p>
          <a:p>
            <a:pPr lvl="1"/>
            <a:r>
              <a:rPr lang="de-DE" dirty="0"/>
              <a:t>Simulationszeit 600s</a:t>
            </a:r>
          </a:p>
          <a:p>
            <a:pPr lvl="1"/>
            <a:r>
              <a:rPr lang="de-DE" dirty="0"/>
              <a:t>Distanz 150m</a:t>
            </a:r>
          </a:p>
          <a:p>
            <a:pPr lvl="1"/>
            <a:r>
              <a:rPr lang="de-DE" dirty="0"/>
              <a:t>86 Bilder für jedes Set an Startbedingungen</a:t>
            </a:r>
          </a:p>
          <a:p>
            <a:pPr lvl="1"/>
            <a:r>
              <a:rPr lang="de-DE" dirty="0"/>
              <a:t>Größe 50mm: 42 Sets an Startbedingungen</a:t>
            </a:r>
          </a:p>
          <a:p>
            <a:pPr lvl="1"/>
            <a:r>
              <a:rPr lang="de-DE" dirty="0"/>
              <a:t>Größe 1000mm: 2 Sets an Startbedingungen</a:t>
            </a:r>
          </a:p>
          <a:p>
            <a:pPr lvl="1"/>
            <a:r>
              <a:rPr lang="de-DE" dirty="0"/>
              <a:t>Zeitschritte</a:t>
            </a:r>
          </a:p>
          <a:p>
            <a:pPr lvl="2"/>
            <a:r>
              <a:rPr lang="de-DE" dirty="0"/>
              <a:t>0s bis 280s: Temperaturbild alle 4s</a:t>
            </a:r>
          </a:p>
          <a:p>
            <a:pPr lvl="2"/>
            <a:r>
              <a:rPr lang="de-DE" dirty="0"/>
              <a:t>280s bis 320s: Ein Temperaturbild </a:t>
            </a:r>
          </a:p>
          <a:p>
            <a:pPr lvl="2"/>
            <a:r>
              <a:rPr lang="de-DE" dirty="0"/>
              <a:t>320s bis 600s: Temperaturbild alle 20s</a:t>
            </a:r>
          </a:p>
          <a:p>
            <a:pPr lvl="4"/>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Überblick der 1D-Temperaturdaten</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776855"/>
            <a:ext cx="5194800" cy="541145"/>
          </a:xfrm>
        </p:spPr>
        <p:txBody>
          <a:bodyPr/>
          <a:lstStyle/>
          <a:p>
            <a:r>
              <a:rPr lang="de-DE" dirty="0"/>
              <a:t>Überblick zu den zur Verfügung stehenden Startbedingungen</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34</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25" name="Picture Placeholder 24" descr="A black text on a white background">
            <a:extLst>
              <a:ext uri="{FF2B5EF4-FFF2-40B4-BE49-F238E27FC236}">
                <a16:creationId xmlns:a16="http://schemas.microsoft.com/office/drawing/2014/main" id="{432C41D7-8C65-5771-BE22-B7EBD74209E5}"/>
              </a:ext>
            </a:extLst>
          </p:cNvPr>
          <p:cNvPicPr>
            <a:picLocks noGrp="1" noChangeAspect="1"/>
          </p:cNvPicPr>
          <p:nvPr>
            <p:ph type="pic" sz="quarter" idx="16"/>
          </p:nvPr>
        </p:nvPicPr>
        <p:blipFill>
          <a:blip r:embed="rId3"/>
          <a:srcRect l="12622" r="12622"/>
          <a:stretch>
            <a:fillRect/>
          </a:stretch>
        </p:blipFill>
        <p:spPr>
          <a:xfrm>
            <a:off x="5949610" y="2951912"/>
            <a:ext cx="5851179" cy="2304857"/>
          </a:xfrm>
        </p:spPr>
      </p:pic>
    </p:spTree>
    <p:extLst>
      <p:ext uri="{BB962C8B-B14F-4D97-AF65-F5344CB8AC3E}">
        <p14:creationId xmlns:p14="http://schemas.microsoft.com/office/powerpoint/2010/main" val="3060788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Trainingsdaten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553635" cy="3933851"/>
          </a:xfrm>
        </p:spPr>
        <p:txBody>
          <a:bodyPr/>
          <a:lstStyle/>
          <a:p>
            <a:pPr marL="0" lvl="1" indent="0">
              <a:buNone/>
            </a:pPr>
            <a:r>
              <a:rPr lang="de-DE" dirty="0"/>
              <a:t>Jedes Trainingsbeispiel besteht grundsätzlich aus einem Temperatur Channel und einem x-Koordinaten Channel</a:t>
            </a:r>
          </a:p>
          <a:p>
            <a:pPr lvl="1"/>
            <a:r>
              <a:rPr lang="de-DE" dirty="0"/>
              <a:t>Zusätzliche Channel Varianten für ein Trainingsbeispiel</a:t>
            </a:r>
          </a:p>
          <a:p>
            <a:pPr lvl="2"/>
            <a:r>
              <a:rPr lang="de-DE" dirty="0"/>
              <a:t>Aktuelle Simulationszeit</a:t>
            </a:r>
          </a:p>
          <a:p>
            <a:pPr lvl="2"/>
            <a:r>
              <a:rPr lang="de-DE" dirty="0"/>
              <a:t>Start Temperatur</a:t>
            </a:r>
          </a:p>
          <a:p>
            <a:pPr lvl="2"/>
            <a:r>
              <a:rPr lang="de-DE" dirty="0"/>
              <a:t>Aktuelle Kühlzonen Temperatur</a:t>
            </a:r>
          </a:p>
          <a:p>
            <a:pPr lvl="2"/>
            <a:r>
              <a:rPr lang="de-DE" dirty="0"/>
              <a:t>Fourier Continuation</a:t>
            </a:r>
          </a:p>
          <a:p>
            <a:pPr lvl="1"/>
            <a:r>
              <a:rPr lang="de-DE" dirty="0"/>
              <a:t>Step-Varianten</a:t>
            </a:r>
          </a:p>
          <a:p>
            <a:pPr lvl="2"/>
            <a:endParaRPr lang="de-DE" dirty="0"/>
          </a:p>
          <a:p>
            <a:pPr lvl="1"/>
            <a:endParaRPr lang="de-DE" dirty="0"/>
          </a:p>
          <a:p>
            <a:pPr lvl="1"/>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Datenrepräsentation</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776855"/>
            <a:ext cx="5194800" cy="541145"/>
          </a:xfrm>
        </p:spPr>
        <p:txBody>
          <a:bodyPr/>
          <a:lstStyle/>
          <a:p>
            <a:r>
              <a:rPr lang="de-DE" dirty="0"/>
              <a:t>Multi-step Datensatz</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35</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17" name="Picture 16">
            <a:extLst>
              <a:ext uri="{FF2B5EF4-FFF2-40B4-BE49-F238E27FC236}">
                <a16:creationId xmlns:a16="http://schemas.microsoft.com/office/drawing/2014/main" id="{8A764632-048C-4442-BF03-6BA57591E6C1}"/>
              </a:ext>
            </a:extLst>
          </p:cNvPr>
          <p:cNvPicPr>
            <a:picLocks noChangeAspect="1"/>
          </p:cNvPicPr>
          <p:nvPr/>
        </p:nvPicPr>
        <p:blipFill>
          <a:blip r:embed="rId3"/>
          <a:stretch>
            <a:fillRect/>
          </a:stretch>
        </p:blipFill>
        <p:spPr>
          <a:xfrm>
            <a:off x="7129649" y="1168925"/>
            <a:ext cx="3330288" cy="2055263"/>
          </a:xfrm>
          <a:prstGeom prst="rect">
            <a:avLst/>
          </a:prstGeom>
        </p:spPr>
      </p:pic>
      <p:pic>
        <p:nvPicPr>
          <p:cNvPr id="19" name="Picture 18">
            <a:extLst>
              <a:ext uri="{FF2B5EF4-FFF2-40B4-BE49-F238E27FC236}">
                <a16:creationId xmlns:a16="http://schemas.microsoft.com/office/drawing/2014/main" id="{AFC8DB5D-4B08-57F6-9EE1-353168DB5F73}"/>
              </a:ext>
            </a:extLst>
          </p:cNvPr>
          <p:cNvPicPr>
            <a:picLocks noChangeAspect="1"/>
          </p:cNvPicPr>
          <p:nvPr/>
        </p:nvPicPr>
        <p:blipFill>
          <a:blip r:embed="rId4"/>
          <a:stretch>
            <a:fillRect/>
          </a:stretch>
        </p:blipFill>
        <p:spPr>
          <a:xfrm>
            <a:off x="7028566" y="3936230"/>
            <a:ext cx="3677163" cy="1752845"/>
          </a:xfrm>
          <a:prstGeom prst="rect">
            <a:avLst/>
          </a:prstGeom>
        </p:spPr>
      </p:pic>
      <p:sp>
        <p:nvSpPr>
          <p:cNvPr id="24" name="Textplatzhalter 15">
            <a:extLst>
              <a:ext uri="{FF2B5EF4-FFF2-40B4-BE49-F238E27FC236}">
                <a16:creationId xmlns:a16="http://schemas.microsoft.com/office/drawing/2014/main" id="{76965DEC-C882-EB26-49F8-4B6551395C17}"/>
              </a:ext>
            </a:extLst>
          </p:cNvPr>
          <p:cNvSpPr txBox="1">
            <a:spLocks/>
          </p:cNvSpPr>
          <p:nvPr/>
        </p:nvSpPr>
        <p:spPr>
          <a:xfrm>
            <a:off x="6269747" y="3158427"/>
            <a:ext cx="5194800" cy="541145"/>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Single-step Datensatz</a:t>
            </a:r>
          </a:p>
          <a:p>
            <a:endParaRPr lang="en-US" dirty="0"/>
          </a:p>
          <a:p>
            <a:endParaRPr lang="pt-BR" dirty="0"/>
          </a:p>
        </p:txBody>
      </p:sp>
    </p:spTree>
    <p:extLst>
      <p:ext uri="{BB962C8B-B14F-4D97-AF65-F5344CB8AC3E}">
        <p14:creationId xmlns:p14="http://schemas.microsoft.com/office/powerpoint/2010/main" val="3166743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Trainingsdaten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561687" cy="3933851"/>
          </a:xfrm>
        </p:spPr>
        <p:txBody>
          <a:bodyPr/>
          <a:lstStyle/>
          <a:p>
            <a:pPr lvl="1"/>
            <a:r>
              <a:rPr lang="de-DE" dirty="0"/>
              <a:t>Modelle werden immer auf Trainingsdaten der Größe 50mm trainiert</a:t>
            </a:r>
          </a:p>
          <a:p>
            <a:pPr lvl="1"/>
            <a:r>
              <a:rPr lang="de-DE" dirty="0"/>
              <a:t>Die Testingdaten liegen in beiden Größen vor</a:t>
            </a:r>
          </a:p>
          <a:p>
            <a:pPr lvl="2"/>
            <a:r>
              <a:rPr lang="de-DE" dirty="0"/>
              <a:t>Temperaturdaten erzeugt aus zufälligen Starttemperaturen</a:t>
            </a:r>
          </a:p>
          <a:p>
            <a:pPr lvl="2"/>
            <a:r>
              <a:rPr lang="de-DE" dirty="0"/>
              <a:t>Prüfe Generalisierungsfähigkeit und discretization-invariance eines Models</a:t>
            </a:r>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Überblick der Datensätze</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776855"/>
            <a:ext cx="5194800" cy="541145"/>
          </a:xfrm>
        </p:spPr>
        <p:txBody>
          <a:bodyPr/>
          <a:lstStyle/>
          <a:p>
            <a:r>
              <a:rPr lang="de-DE" dirty="0"/>
              <a:t>Überblick zu Trainingsdatensätzen</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36</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5" name="Picture 4">
            <a:extLst>
              <a:ext uri="{FF2B5EF4-FFF2-40B4-BE49-F238E27FC236}">
                <a16:creationId xmlns:a16="http://schemas.microsoft.com/office/drawing/2014/main" id="{480DB1D5-DB87-79F2-3A65-21574862C5F8}"/>
              </a:ext>
            </a:extLst>
          </p:cNvPr>
          <p:cNvPicPr>
            <a:picLocks noChangeAspect="1"/>
          </p:cNvPicPr>
          <p:nvPr/>
        </p:nvPicPr>
        <p:blipFill>
          <a:blip r:embed="rId3"/>
          <a:stretch>
            <a:fillRect/>
          </a:stretch>
        </p:blipFill>
        <p:spPr>
          <a:xfrm>
            <a:off x="6267687" y="3775935"/>
            <a:ext cx="5122901" cy="1678642"/>
          </a:xfrm>
          <a:prstGeom prst="rect">
            <a:avLst/>
          </a:prstGeom>
        </p:spPr>
      </p:pic>
    </p:spTree>
    <p:extLst>
      <p:ext uri="{BB962C8B-B14F-4D97-AF65-F5344CB8AC3E}">
        <p14:creationId xmlns:p14="http://schemas.microsoft.com/office/powerpoint/2010/main" val="3183410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Trainingsframework und Bewertungs Metriken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561687" cy="3933851"/>
          </a:xfrm>
        </p:spPr>
        <p:txBody>
          <a:bodyPr/>
          <a:lstStyle/>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Bewertungs Metriken</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716113" y="5826131"/>
            <a:ext cx="10753803" cy="491870"/>
          </a:xfrm>
        </p:spPr>
        <p:txBody>
          <a:bodyPr/>
          <a:lstStyle/>
          <a:p>
            <a:r>
              <a:rPr lang="de-DE" dirty="0"/>
              <a:t>Vorhersagen auf Basis verschiedener Verlustfunktionen (100 Epochen)</a:t>
            </a:r>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37</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3" name="Picture 2">
            <a:extLst>
              <a:ext uri="{FF2B5EF4-FFF2-40B4-BE49-F238E27FC236}">
                <a16:creationId xmlns:a16="http://schemas.microsoft.com/office/drawing/2014/main" id="{980B4E3B-6710-110B-9A37-9D3E4A3E6343}"/>
              </a:ext>
            </a:extLst>
          </p:cNvPr>
          <p:cNvPicPr>
            <a:picLocks noChangeAspect="1"/>
          </p:cNvPicPr>
          <p:nvPr/>
        </p:nvPicPr>
        <p:blipFill>
          <a:blip r:embed="rId3"/>
          <a:stretch>
            <a:fillRect/>
          </a:stretch>
        </p:blipFill>
        <p:spPr>
          <a:xfrm>
            <a:off x="611338" y="1834996"/>
            <a:ext cx="5196001" cy="3611855"/>
          </a:xfrm>
          <a:prstGeom prst="rect">
            <a:avLst/>
          </a:prstGeom>
        </p:spPr>
      </p:pic>
      <p:pic>
        <p:nvPicPr>
          <p:cNvPr id="7" name="Picture 6">
            <a:extLst>
              <a:ext uri="{FF2B5EF4-FFF2-40B4-BE49-F238E27FC236}">
                <a16:creationId xmlns:a16="http://schemas.microsoft.com/office/drawing/2014/main" id="{B00768C4-1AE6-B8F9-98A8-30730CF495FD}"/>
              </a:ext>
            </a:extLst>
          </p:cNvPr>
          <p:cNvPicPr>
            <a:picLocks noChangeAspect="1"/>
          </p:cNvPicPr>
          <p:nvPr/>
        </p:nvPicPr>
        <p:blipFill>
          <a:blip r:embed="rId4"/>
          <a:stretch>
            <a:fillRect/>
          </a:stretch>
        </p:blipFill>
        <p:spPr>
          <a:xfrm>
            <a:off x="5912114" y="1766707"/>
            <a:ext cx="5312228" cy="3748431"/>
          </a:xfrm>
          <a:prstGeom prst="rect">
            <a:avLst/>
          </a:prstGeom>
        </p:spPr>
      </p:pic>
    </p:spTree>
    <p:extLst>
      <p:ext uri="{BB962C8B-B14F-4D97-AF65-F5344CB8AC3E}">
        <p14:creationId xmlns:p14="http://schemas.microsoft.com/office/powerpoint/2010/main" val="1727899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Trainingsframework und Bewertungs Metriken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561687" cy="3933851"/>
          </a:xfrm>
        </p:spPr>
        <p:txBody>
          <a:bodyPr/>
          <a:lstStyle/>
          <a:p>
            <a:pPr lvl="1"/>
            <a:r>
              <a:rPr lang="de-DE" dirty="0"/>
              <a:t>Finde passende Batch Größe</a:t>
            </a:r>
          </a:p>
          <a:p>
            <a:pPr marL="216000" lvl="2" indent="0">
              <a:buNone/>
            </a:pPr>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Trainingsframework</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38</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18" name="Picture 17">
            <a:extLst>
              <a:ext uri="{FF2B5EF4-FFF2-40B4-BE49-F238E27FC236}">
                <a16:creationId xmlns:a16="http://schemas.microsoft.com/office/drawing/2014/main" id="{CA9FEB99-EF3C-809B-D64A-AF7FBD112240}"/>
              </a:ext>
            </a:extLst>
          </p:cNvPr>
          <p:cNvPicPr>
            <a:picLocks noChangeAspect="1"/>
          </p:cNvPicPr>
          <p:nvPr/>
        </p:nvPicPr>
        <p:blipFill>
          <a:blip r:embed="rId3"/>
          <a:stretch>
            <a:fillRect/>
          </a:stretch>
        </p:blipFill>
        <p:spPr>
          <a:xfrm>
            <a:off x="2601714" y="2987138"/>
            <a:ext cx="6620799" cy="1476581"/>
          </a:xfrm>
          <a:prstGeom prst="rect">
            <a:avLst/>
          </a:prstGeom>
        </p:spPr>
      </p:pic>
      <p:sp>
        <p:nvSpPr>
          <p:cNvPr id="20" name="Textplatzhalter 15">
            <a:extLst>
              <a:ext uri="{FF2B5EF4-FFF2-40B4-BE49-F238E27FC236}">
                <a16:creationId xmlns:a16="http://schemas.microsoft.com/office/drawing/2014/main" id="{9E20C34A-05CE-FFB1-9195-26A37DE8661D}"/>
              </a:ext>
            </a:extLst>
          </p:cNvPr>
          <p:cNvSpPr txBox="1">
            <a:spLocks/>
          </p:cNvSpPr>
          <p:nvPr/>
        </p:nvSpPr>
        <p:spPr>
          <a:xfrm>
            <a:off x="2301240" y="5733422"/>
            <a:ext cx="7296537" cy="541145"/>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Loss Werte für unterschiedliche Batch Größen auf Testing Datensatz 1000mm</a:t>
            </a:r>
          </a:p>
          <a:p>
            <a:endParaRPr lang="en-US" dirty="0"/>
          </a:p>
          <a:p>
            <a:endParaRPr lang="pt-BR" dirty="0"/>
          </a:p>
        </p:txBody>
      </p:sp>
    </p:spTree>
    <p:extLst>
      <p:ext uri="{BB962C8B-B14F-4D97-AF65-F5344CB8AC3E}">
        <p14:creationId xmlns:p14="http://schemas.microsoft.com/office/powerpoint/2010/main" val="34221580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Trainingsframework und Bewertungs Metriken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561687" cy="3933851"/>
          </a:xfrm>
        </p:spPr>
        <p:txBody>
          <a:bodyPr/>
          <a:lstStyle/>
          <a:p>
            <a:pPr lvl="1"/>
            <a:r>
              <a:rPr lang="de-DE" dirty="0"/>
              <a:t>Teste Model auf single-step und multi-step Varianten und auf zusätzliche Input Channels</a:t>
            </a:r>
          </a:p>
          <a:p>
            <a:pPr lvl="2"/>
            <a:r>
              <a:rPr lang="de-DE" dirty="0"/>
              <a:t>Single-step mit output size 1</a:t>
            </a:r>
          </a:p>
          <a:p>
            <a:pPr lvl="2"/>
            <a:r>
              <a:rPr lang="de-DE" dirty="0"/>
              <a:t>Multi-step mit input und output size 4 (m = 0)</a:t>
            </a:r>
          </a:p>
          <a:p>
            <a:pPr lvl="1"/>
            <a:r>
              <a:rPr lang="de-DE" dirty="0"/>
              <a:t>FNO Parameter</a:t>
            </a:r>
          </a:p>
          <a:p>
            <a:pPr lvl="2"/>
            <a:r>
              <a:rPr lang="de-DE" dirty="0"/>
              <a:t>4 Fourier Layer</a:t>
            </a:r>
          </a:p>
          <a:p>
            <a:pPr lvl="2"/>
            <a:r>
              <a:rPr lang="de-DE" dirty="0"/>
              <a:t>Channel size 64</a:t>
            </a:r>
          </a:p>
          <a:p>
            <a:pPr lvl="2"/>
            <a:r>
              <a:rPr lang="de-DE" dirty="0"/>
              <a:t>16 Fourier modes</a:t>
            </a:r>
          </a:p>
          <a:p>
            <a:pPr lvl="2"/>
            <a:endParaRPr lang="de-DE" dirty="0"/>
          </a:p>
          <a:p>
            <a:pPr lvl="2">
              <a:buFont typeface="Wingdings" panose="05000000000000000000" pitchFamily="2" charset="2"/>
              <a:buChar char="Ø"/>
            </a:pPr>
            <a:r>
              <a:rPr lang="de-DE" sz="1800" dirty="0"/>
              <a:t>Single-step Variante wird im </a:t>
            </a:r>
            <a:br>
              <a:rPr lang="de-DE" sz="1800" dirty="0"/>
            </a:br>
            <a:r>
              <a:rPr lang="de-DE" sz="1800" dirty="0"/>
              <a:t>weiteren Verlauf verwendet</a:t>
            </a:r>
          </a:p>
          <a:p>
            <a:pPr lvl="1"/>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Trainingsframework</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776855"/>
            <a:ext cx="5194800" cy="541145"/>
          </a:xfrm>
        </p:spPr>
        <p:txBody>
          <a:bodyPr/>
          <a:lstStyle/>
          <a:p>
            <a:r>
              <a:rPr lang="de-DE" dirty="0"/>
              <a:t>Loss Werte auf Testing Datensatz 1000mm mit Time Channel</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39</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15" name="Picture 14">
            <a:extLst>
              <a:ext uri="{FF2B5EF4-FFF2-40B4-BE49-F238E27FC236}">
                <a16:creationId xmlns:a16="http://schemas.microsoft.com/office/drawing/2014/main" id="{58711B2D-7465-AF4B-5DB1-D9E741277CE6}"/>
              </a:ext>
            </a:extLst>
          </p:cNvPr>
          <p:cNvPicPr>
            <a:picLocks noChangeAspect="1"/>
          </p:cNvPicPr>
          <p:nvPr/>
        </p:nvPicPr>
        <p:blipFill>
          <a:blip r:embed="rId3"/>
          <a:stretch>
            <a:fillRect/>
          </a:stretch>
        </p:blipFill>
        <p:spPr>
          <a:xfrm>
            <a:off x="6229400" y="1673999"/>
            <a:ext cx="5291600" cy="1446625"/>
          </a:xfrm>
          <a:prstGeom prst="rect">
            <a:avLst/>
          </a:prstGeom>
        </p:spPr>
      </p:pic>
      <p:sp>
        <p:nvSpPr>
          <p:cNvPr id="17" name="Textplatzhalter 15">
            <a:extLst>
              <a:ext uri="{FF2B5EF4-FFF2-40B4-BE49-F238E27FC236}">
                <a16:creationId xmlns:a16="http://schemas.microsoft.com/office/drawing/2014/main" id="{06EE97BD-ECD2-0587-FE2B-3CD7C7DAA0E3}"/>
              </a:ext>
            </a:extLst>
          </p:cNvPr>
          <p:cNvSpPr txBox="1">
            <a:spLocks/>
          </p:cNvSpPr>
          <p:nvPr/>
        </p:nvSpPr>
        <p:spPr>
          <a:xfrm>
            <a:off x="6277800" y="3158427"/>
            <a:ext cx="5194800" cy="541145"/>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Loss Werte auf Testing Datensatz 1000mm</a:t>
            </a:r>
          </a:p>
          <a:p>
            <a:endParaRPr lang="en-US" dirty="0"/>
          </a:p>
          <a:p>
            <a:endParaRPr lang="pt-BR" dirty="0"/>
          </a:p>
        </p:txBody>
      </p:sp>
      <p:pic>
        <p:nvPicPr>
          <p:cNvPr id="19" name="Picture 18">
            <a:extLst>
              <a:ext uri="{FF2B5EF4-FFF2-40B4-BE49-F238E27FC236}">
                <a16:creationId xmlns:a16="http://schemas.microsoft.com/office/drawing/2014/main" id="{61396F3E-87B7-FD41-9024-966793C9EE1E}"/>
              </a:ext>
            </a:extLst>
          </p:cNvPr>
          <p:cNvPicPr>
            <a:picLocks noChangeAspect="1"/>
          </p:cNvPicPr>
          <p:nvPr/>
        </p:nvPicPr>
        <p:blipFill>
          <a:blip r:embed="rId4"/>
          <a:stretch>
            <a:fillRect/>
          </a:stretch>
        </p:blipFill>
        <p:spPr>
          <a:xfrm>
            <a:off x="6303342" y="4299161"/>
            <a:ext cx="5192116" cy="1393192"/>
          </a:xfrm>
          <a:prstGeom prst="rect">
            <a:avLst/>
          </a:prstGeom>
        </p:spPr>
      </p:pic>
    </p:spTree>
    <p:extLst>
      <p:ext uri="{BB962C8B-B14F-4D97-AF65-F5344CB8AC3E}">
        <p14:creationId xmlns:p14="http://schemas.microsoft.com/office/powerpoint/2010/main" val="144076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Problemstellung und Motivation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400" y="1661503"/>
            <a:ext cx="6100500" cy="1116110"/>
          </a:xfrm>
        </p:spPr>
        <p:txBody>
          <a:bodyPr/>
          <a:lstStyle/>
          <a:p>
            <a:pPr lvl="1"/>
            <a:r>
              <a:rPr lang="de-DE" dirty="0"/>
              <a:t>Industrielle Kühlanlage für Glas</a:t>
            </a:r>
          </a:p>
          <a:p>
            <a:pPr lvl="1"/>
            <a:r>
              <a:rPr lang="de-DE" dirty="0"/>
              <a:t>Abkühlverhalten simulativ bestimmen durch numerisches Verfahren        sehr rechenintensiv und zeitaufwändig</a:t>
            </a:r>
          </a:p>
          <a:p>
            <a:pPr lvl="1"/>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Numerische Simulation des Abkühlprozesses</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    Partial Differential Equation (PDE)</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4</a:t>
            </a:fld>
            <a:endParaRPr lang="de-DE" dirty="0"/>
          </a:p>
        </p:txBody>
      </p:sp>
      <p:sp>
        <p:nvSpPr>
          <p:cNvPr id="2" name="Untertitel 12">
            <a:extLst>
              <a:ext uri="{FF2B5EF4-FFF2-40B4-BE49-F238E27FC236}">
                <a16:creationId xmlns:a16="http://schemas.microsoft.com/office/drawing/2014/main" id="{F1313513-1EBF-92CB-B2C7-68E715103E82}"/>
              </a:ext>
            </a:extLst>
          </p:cNvPr>
          <p:cNvSpPr txBox="1">
            <a:spLocks/>
          </p:cNvSpPr>
          <p:nvPr/>
        </p:nvSpPr>
        <p:spPr>
          <a:xfrm>
            <a:off x="719400" y="2840956"/>
            <a:ext cx="10753200" cy="36660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rgbClr val="AD007C"/>
              </a:buClr>
              <a:buFont typeface="Wingdings" panose="05000000000000000000" pitchFamily="2" charset="2"/>
              <a:buNone/>
              <a:defRPr sz="2000" kern="1200">
                <a:solidFill>
                  <a:schemeClr val="tx2"/>
                </a:solidFill>
                <a:latin typeface="+mn-lt"/>
                <a:ea typeface="+mn-ea"/>
                <a:cs typeface="Arial" panose="020B0604020202020204" pitchFamily="34" charset="0"/>
              </a:defRPr>
            </a:lvl1pPr>
            <a:lvl2pPr marL="457200" indent="0" algn="ctr" defTabSz="914400" rtl="0" eaLnBrk="1" latinLnBrk="0" hangingPunct="1">
              <a:lnSpc>
                <a:spcPct val="100000"/>
              </a:lnSpc>
              <a:spcBef>
                <a:spcPts val="1200"/>
              </a:spcBef>
              <a:buClr>
                <a:schemeClr val="tx2"/>
              </a:buClr>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400" indent="0" algn="ctr" defTabSz="914400" rtl="0" eaLnBrk="1" latinLnBrk="0" hangingPunct="1">
              <a:lnSpc>
                <a:spcPct val="100000"/>
              </a:lnSpc>
              <a:spcBef>
                <a:spcPts val="600"/>
              </a:spcBef>
              <a:buClr>
                <a:schemeClr val="tx2"/>
              </a:buClr>
              <a:buFont typeface="Symbol" panose="05050102010706020507" pitchFamily="18" charset="2"/>
              <a:buNone/>
              <a:defRPr sz="1800" kern="1200">
                <a:solidFill>
                  <a:schemeClr val="tx1"/>
                </a:solidFill>
                <a:latin typeface="+mn-lt"/>
                <a:ea typeface="+mn-ea"/>
                <a:cs typeface="Arial" panose="020B0604020202020204" pitchFamily="34" charset="0"/>
              </a:defRPr>
            </a:lvl3pPr>
            <a:lvl4pPr marL="1371600" indent="0" algn="ctr" defTabSz="914400" rtl="0" eaLnBrk="1" latinLnBrk="0" hangingPunct="1">
              <a:lnSpc>
                <a:spcPct val="100000"/>
              </a:lnSpc>
              <a:spcBef>
                <a:spcPts val="400"/>
              </a:spcBef>
              <a:buClr>
                <a:schemeClr val="tx2"/>
              </a:buClr>
              <a:buFont typeface="Symbol" panose="05050102010706020507" pitchFamily="18" charset="2"/>
              <a:buNone/>
              <a:defRPr sz="1600" kern="1200">
                <a:solidFill>
                  <a:schemeClr val="tx1"/>
                </a:solidFill>
                <a:latin typeface="+mn-lt"/>
                <a:ea typeface="+mn-ea"/>
                <a:cs typeface="Arial" panose="020B0604020202020204" pitchFamily="34" charset="0"/>
              </a:defRPr>
            </a:lvl4pPr>
            <a:lvl5pPr marL="1828800" indent="0" algn="ctr" defTabSz="914400" rtl="0" eaLnBrk="1" latinLnBrk="0" hangingPunct="1">
              <a:lnSpc>
                <a:spcPct val="100000"/>
              </a:lnSpc>
              <a:spcBef>
                <a:spcPts val="2400"/>
              </a:spcBef>
              <a:spcAft>
                <a:spcPts val="0"/>
              </a:spcAft>
              <a:buClr>
                <a:srgbClr val="AD007C"/>
              </a:buClr>
              <a:buFont typeface="Wingdings" panose="05000000000000000000" pitchFamily="2" charset="2"/>
              <a:buNone/>
              <a:defRPr sz="1600" kern="1200" cap="none" baseline="0">
                <a:solidFill>
                  <a:schemeClr val="tx2"/>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Heat Equation</a:t>
            </a:r>
          </a:p>
        </p:txBody>
      </p:sp>
      <p:pic>
        <p:nvPicPr>
          <p:cNvPr id="22" name="Picture Placeholder 21" descr="A diagram of a heat insulation">
            <a:extLst>
              <a:ext uri="{FF2B5EF4-FFF2-40B4-BE49-F238E27FC236}">
                <a16:creationId xmlns:a16="http://schemas.microsoft.com/office/drawing/2014/main" id="{24DA8F04-EB92-142C-9DDD-CE7DF6A47798}"/>
              </a:ext>
            </a:extLst>
          </p:cNvPr>
          <p:cNvPicPr>
            <a:picLocks noGrp="1" noChangeAspect="1"/>
          </p:cNvPicPr>
          <p:nvPr>
            <p:ph type="pic" sz="quarter" idx="16"/>
          </p:nvPr>
        </p:nvPicPr>
        <p:blipFill>
          <a:blip r:embed="rId3"/>
          <a:srcRect t="2608" b="2608"/>
          <a:stretch>
            <a:fillRect/>
          </a:stretch>
        </p:blipFill>
        <p:spPr>
          <a:xfrm>
            <a:off x="7067072" y="1548427"/>
            <a:ext cx="4648678" cy="1998179"/>
          </a:xfrm>
        </p:spPr>
      </p:pic>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400" y="3344186"/>
            <a:ext cx="5192116" cy="148387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a:t>Die Gleichung beschreibt den Prozess der Wärmeleitung</a:t>
            </a:r>
          </a:p>
          <a:p>
            <a:pPr marL="0" lvl="1" indent="0">
              <a:buNone/>
            </a:pPr>
            <a:r>
              <a:rPr lang="de-DE" dirty="0"/>
              <a:t> </a:t>
            </a:r>
          </a:p>
          <a:p>
            <a:pPr marL="0" lvl="1" indent="0">
              <a:buNone/>
            </a:pPr>
            <a:endParaRPr lang="de-DE" dirty="0"/>
          </a:p>
          <a:p>
            <a:pPr lvl="1"/>
            <a:endParaRPr lang="de-DE" dirty="0"/>
          </a:p>
          <a:p>
            <a:endParaRPr lang="de-DE" dirty="0"/>
          </a:p>
        </p:txBody>
      </p:sp>
      <p:pic>
        <p:nvPicPr>
          <p:cNvPr id="26" name="Picture 25">
            <a:extLst>
              <a:ext uri="{FF2B5EF4-FFF2-40B4-BE49-F238E27FC236}">
                <a16:creationId xmlns:a16="http://schemas.microsoft.com/office/drawing/2014/main" id="{5A8E769A-5503-684E-782F-93BA10770871}"/>
              </a:ext>
            </a:extLst>
          </p:cNvPr>
          <p:cNvPicPr>
            <a:picLocks noChangeAspect="1"/>
          </p:cNvPicPr>
          <p:nvPr/>
        </p:nvPicPr>
        <p:blipFill>
          <a:blip r:embed="rId4"/>
          <a:stretch>
            <a:fillRect/>
          </a:stretch>
        </p:blipFill>
        <p:spPr>
          <a:xfrm>
            <a:off x="879660" y="3980516"/>
            <a:ext cx="1838582" cy="714475"/>
          </a:xfrm>
          <a:prstGeom prst="rect">
            <a:avLst/>
          </a:prstGeom>
        </p:spPr>
      </p:pic>
      <p:sp>
        <p:nvSpPr>
          <p:cNvPr id="5" name="Untertitel 12">
            <a:extLst>
              <a:ext uri="{FF2B5EF4-FFF2-40B4-BE49-F238E27FC236}">
                <a16:creationId xmlns:a16="http://schemas.microsoft.com/office/drawing/2014/main" id="{F7BAACC0-AD68-582D-DA85-4147CB2DF9B9}"/>
              </a:ext>
            </a:extLst>
          </p:cNvPr>
          <p:cNvSpPr txBox="1">
            <a:spLocks/>
          </p:cNvSpPr>
          <p:nvPr/>
        </p:nvSpPr>
        <p:spPr>
          <a:xfrm>
            <a:off x="719400" y="4870870"/>
            <a:ext cx="10753200" cy="36660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rgbClr val="AD007C"/>
              </a:buClr>
              <a:buFont typeface="Wingdings" panose="05000000000000000000" pitchFamily="2" charset="2"/>
              <a:buNone/>
              <a:defRPr sz="2000" kern="1200">
                <a:solidFill>
                  <a:schemeClr val="tx2"/>
                </a:solidFill>
                <a:latin typeface="+mn-lt"/>
                <a:ea typeface="+mn-ea"/>
                <a:cs typeface="Arial" panose="020B0604020202020204" pitchFamily="34" charset="0"/>
              </a:defRPr>
            </a:lvl1pPr>
            <a:lvl2pPr marL="457200" indent="0" algn="ctr" defTabSz="914400" rtl="0" eaLnBrk="1" latinLnBrk="0" hangingPunct="1">
              <a:lnSpc>
                <a:spcPct val="100000"/>
              </a:lnSpc>
              <a:spcBef>
                <a:spcPts val="1200"/>
              </a:spcBef>
              <a:buClr>
                <a:schemeClr val="tx2"/>
              </a:buClr>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400" indent="0" algn="ctr" defTabSz="914400" rtl="0" eaLnBrk="1" latinLnBrk="0" hangingPunct="1">
              <a:lnSpc>
                <a:spcPct val="100000"/>
              </a:lnSpc>
              <a:spcBef>
                <a:spcPts val="600"/>
              </a:spcBef>
              <a:buClr>
                <a:schemeClr val="tx2"/>
              </a:buClr>
              <a:buFont typeface="Symbol" panose="05050102010706020507" pitchFamily="18" charset="2"/>
              <a:buNone/>
              <a:defRPr sz="1800" kern="1200">
                <a:solidFill>
                  <a:schemeClr val="tx1"/>
                </a:solidFill>
                <a:latin typeface="+mn-lt"/>
                <a:ea typeface="+mn-ea"/>
                <a:cs typeface="Arial" panose="020B0604020202020204" pitchFamily="34" charset="0"/>
              </a:defRPr>
            </a:lvl3pPr>
            <a:lvl4pPr marL="1371600" indent="0" algn="ctr" defTabSz="914400" rtl="0" eaLnBrk="1" latinLnBrk="0" hangingPunct="1">
              <a:lnSpc>
                <a:spcPct val="100000"/>
              </a:lnSpc>
              <a:spcBef>
                <a:spcPts val="400"/>
              </a:spcBef>
              <a:buClr>
                <a:schemeClr val="tx2"/>
              </a:buClr>
              <a:buFont typeface="Symbol" panose="05050102010706020507" pitchFamily="18" charset="2"/>
              <a:buNone/>
              <a:defRPr sz="1600" kern="1200">
                <a:solidFill>
                  <a:schemeClr val="tx1"/>
                </a:solidFill>
                <a:latin typeface="+mn-lt"/>
                <a:ea typeface="+mn-ea"/>
                <a:cs typeface="Arial" panose="020B0604020202020204" pitchFamily="34" charset="0"/>
              </a:defRPr>
            </a:lvl4pPr>
            <a:lvl5pPr marL="1828800" indent="0" algn="ctr" defTabSz="914400" rtl="0" eaLnBrk="1" latinLnBrk="0" hangingPunct="1">
              <a:lnSpc>
                <a:spcPct val="100000"/>
              </a:lnSpc>
              <a:spcBef>
                <a:spcPts val="2400"/>
              </a:spcBef>
              <a:spcAft>
                <a:spcPts val="0"/>
              </a:spcAft>
              <a:buClr>
                <a:srgbClr val="AD007C"/>
              </a:buClr>
              <a:buFont typeface="Wingdings" panose="05000000000000000000" pitchFamily="2" charset="2"/>
              <a:buNone/>
              <a:defRPr sz="1600" kern="1200" cap="none" baseline="0">
                <a:solidFill>
                  <a:schemeClr val="tx2"/>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de-DE" dirty="0"/>
          </a:p>
        </p:txBody>
      </p:sp>
      <p:cxnSp>
        <p:nvCxnSpPr>
          <p:cNvPr id="6" name="Straight Arrow Connector 5">
            <a:extLst>
              <a:ext uri="{FF2B5EF4-FFF2-40B4-BE49-F238E27FC236}">
                <a16:creationId xmlns:a16="http://schemas.microsoft.com/office/drawing/2014/main" id="{DAF67A65-688D-6F8A-123A-45DF8ACA398F}"/>
              </a:ext>
            </a:extLst>
          </p:cNvPr>
          <p:cNvCxnSpPr>
            <a:cxnSpLocks/>
          </p:cNvCxnSpPr>
          <p:nvPr/>
        </p:nvCxnSpPr>
        <p:spPr>
          <a:xfrm>
            <a:off x="2019300" y="2514600"/>
            <a:ext cx="32385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C3A1E471-3F5B-E33C-E443-FEC0EA9A7F85}"/>
              </a:ext>
            </a:extLst>
          </p:cNvPr>
          <p:cNvPicPr>
            <a:picLocks noChangeAspect="1"/>
          </p:cNvPicPr>
          <p:nvPr/>
        </p:nvPicPr>
        <p:blipFill>
          <a:blip r:embed="rId5"/>
          <a:stretch>
            <a:fillRect/>
          </a:stretch>
        </p:blipFill>
        <p:spPr>
          <a:xfrm>
            <a:off x="3124958" y="3964330"/>
            <a:ext cx="1903305" cy="288380"/>
          </a:xfrm>
          <a:prstGeom prst="rect">
            <a:avLst/>
          </a:prstGeom>
        </p:spPr>
      </p:pic>
      <p:pic>
        <p:nvPicPr>
          <p:cNvPr id="14" name="Picture 13">
            <a:extLst>
              <a:ext uri="{FF2B5EF4-FFF2-40B4-BE49-F238E27FC236}">
                <a16:creationId xmlns:a16="http://schemas.microsoft.com/office/drawing/2014/main" id="{7ABD23DB-3A00-4C81-DF9A-9D29BB611E17}"/>
              </a:ext>
            </a:extLst>
          </p:cNvPr>
          <p:cNvPicPr>
            <a:picLocks noChangeAspect="1"/>
          </p:cNvPicPr>
          <p:nvPr/>
        </p:nvPicPr>
        <p:blipFill>
          <a:blip r:embed="rId6"/>
          <a:stretch>
            <a:fillRect/>
          </a:stretch>
        </p:blipFill>
        <p:spPr>
          <a:xfrm>
            <a:off x="3144008" y="4252710"/>
            <a:ext cx="1285117" cy="245564"/>
          </a:xfrm>
          <a:prstGeom prst="rect">
            <a:avLst/>
          </a:prstGeom>
        </p:spPr>
      </p:pic>
      <p:pic>
        <p:nvPicPr>
          <p:cNvPr id="16" name="Picture 15">
            <a:extLst>
              <a:ext uri="{FF2B5EF4-FFF2-40B4-BE49-F238E27FC236}">
                <a16:creationId xmlns:a16="http://schemas.microsoft.com/office/drawing/2014/main" id="{5DA48921-496D-B0BE-6A62-F12437D4D852}"/>
              </a:ext>
            </a:extLst>
          </p:cNvPr>
          <p:cNvPicPr>
            <a:picLocks noChangeAspect="1"/>
          </p:cNvPicPr>
          <p:nvPr/>
        </p:nvPicPr>
        <p:blipFill>
          <a:blip r:embed="rId7"/>
          <a:stretch>
            <a:fillRect/>
          </a:stretch>
        </p:blipFill>
        <p:spPr>
          <a:xfrm>
            <a:off x="3163060" y="4508256"/>
            <a:ext cx="2351916" cy="196675"/>
          </a:xfrm>
          <a:prstGeom prst="rect">
            <a:avLst/>
          </a:prstGeom>
        </p:spPr>
      </p:pic>
      <p:sp>
        <p:nvSpPr>
          <p:cNvPr id="17" name="Untertitel 12">
            <a:extLst>
              <a:ext uri="{FF2B5EF4-FFF2-40B4-BE49-F238E27FC236}">
                <a16:creationId xmlns:a16="http://schemas.microsoft.com/office/drawing/2014/main" id="{10F7F822-F8BD-7EEB-1E9F-64F7864896CA}"/>
              </a:ext>
            </a:extLst>
          </p:cNvPr>
          <p:cNvSpPr txBox="1">
            <a:spLocks/>
          </p:cNvSpPr>
          <p:nvPr/>
        </p:nvSpPr>
        <p:spPr>
          <a:xfrm>
            <a:off x="719400" y="4839135"/>
            <a:ext cx="10753200" cy="36660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rgbClr val="AD007C"/>
              </a:buClr>
              <a:buFont typeface="Wingdings" panose="05000000000000000000" pitchFamily="2" charset="2"/>
              <a:buNone/>
              <a:defRPr sz="2000" kern="1200">
                <a:solidFill>
                  <a:schemeClr val="tx2"/>
                </a:solidFill>
                <a:latin typeface="+mn-lt"/>
                <a:ea typeface="+mn-ea"/>
                <a:cs typeface="Arial" panose="020B0604020202020204" pitchFamily="34" charset="0"/>
              </a:defRPr>
            </a:lvl1pPr>
            <a:lvl2pPr marL="457200" indent="0" algn="ctr" defTabSz="914400" rtl="0" eaLnBrk="1" latinLnBrk="0" hangingPunct="1">
              <a:lnSpc>
                <a:spcPct val="100000"/>
              </a:lnSpc>
              <a:spcBef>
                <a:spcPts val="1200"/>
              </a:spcBef>
              <a:buClr>
                <a:schemeClr val="tx2"/>
              </a:buClr>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400" indent="0" algn="ctr" defTabSz="914400" rtl="0" eaLnBrk="1" latinLnBrk="0" hangingPunct="1">
              <a:lnSpc>
                <a:spcPct val="100000"/>
              </a:lnSpc>
              <a:spcBef>
                <a:spcPts val="600"/>
              </a:spcBef>
              <a:buClr>
                <a:schemeClr val="tx2"/>
              </a:buClr>
              <a:buFont typeface="Symbol" panose="05050102010706020507" pitchFamily="18" charset="2"/>
              <a:buNone/>
              <a:defRPr sz="1800" kern="1200">
                <a:solidFill>
                  <a:schemeClr val="tx1"/>
                </a:solidFill>
                <a:latin typeface="+mn-lt"/>
                <a:ea typeface="+mn-ea"/>
                <a:cs typeface="Arial" panose="020B0604020202020204" pitchFamily="34" charset="0"/>
              </a:defRPr>
            </a:lvl3pPr>
            <a:lvl4pPr marL="1371600" indent="0" algn="ctr" defTabSz="914400" rtl="0" eaLnBrk="1" latinLnBrk="0" hangingPunct="1">
              <a:lnSpc>
                <a:spcPct val="100000"/>
              </a:lnSpc>
              <a:spcBef>
                <a:spcPts val="400"/>
              </a:spcBef>
              <a:buClr>
                <a:schemeClr val="tx2"/>
              </a:buClr>
              <a:buFont typeface="Symbol" panose="05050102010706020507" pitchFamily="18" charset="2"/>
              <a:buNone/>
              <a:defRPr sz="1600" kern="1200">
                <a:solidFill>
                  <a:schemeClr val="tx1"/>
                </a:solidFill>
                <a:latin typeface="+mn-lt"/>
                <a:ea typeface="+mn-ea"/>
                <a:cs typeface="Arial" panose="020B0604020202020204" pitchFamily="34" charset="0"/>
              </a:defRPr>
            </a:lvl4pPr>
            <a:lvl5pPr marL="1828800" indent="0" algn="ctr" defTabSz="914400" rtl="0" eaLnBrk="1" latinLnBrk="0" hangingPunct="1">
              <a:lnSpc>
                <a:spcPct val="100000"/>
              </a:lnSpc>
              <a:spcBef>
                <a:spcPts val="2400"/>
              </a:spcBef>
              <a:spcAft>
                <a:spcPts val="0"/>
              </a:spcAft>
              <a:buClr>
                <a:srgbClr val="AD007C"/>
              </a:buClr>
              <a:buFont typeface="Wingdings" panose="05000000000000000000" pitchFamily="2" charset="2"/>
              <a:buNone/>
              <a:defRPr sz="1600" kern="1200" cap="none" baseline="0">
                <a:solidFill>
                  <a:schemeClr val="tx2"/>
                </a:solidFill>
                <a:latin typeface="+mn-lt"/>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Lösungsansatz</a:t>
            </a:r>
          </a:p>
        </p:txBody>
      </p:sp>
      <p:sp>
        <p:nvSpPr>
          <p:cNvPr id="18" name="Inhaltsplatzhalter 11">
            <a:extLst>
              <a:ext uri="{FF2B5EF4-FFF2-40B4-BE49-F238E27FC236}">
                <a16:creationId xmlns:a16="http://schemas.microsoft.com/office/drawing/2014/main" id="{9AEBB3A1-E47E-FB88-9100-CDCCFA1D60B7}"/>
              </a:ext>
            </a:extLst>
          </p:cNvPr>
          <p:cNvSpPr txBox="1">
            <a:spLocks/>
          </p:cNvSpPr>
          <p:nvPr/>
        </p:nvSpPr>
        <p:spPr>
          <a:xfrm>
            <a:off x="711629" y="5337041"/>
            <a:ext cx="6803596" cy="1241728"/>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a:t>Kombination physikalischer Prozesse und Machine Learning Modellen        </a:t>
            </a:r>
            <a:r>
              <a:rPr lang="de-DE" sz="1800" dirty="0"/>
              <a:t>Physic informed AI</a:t>
            </a:r>
            <a:endParaRPr lang="de-DE" dirty="0"/>
          </a:p>
          <a:p>
            <a:pPr lvl="1"/>
            <a:r>
              <a:rPr lang="de-DE" dirty="0"/>
              <a:t>Verringerte Ausführungszeit und hohe Generalisierungsfähigkeit</a:t>
            </a:r>
          </a:p>
          <a:p>
            <a:endParaRPr lang="de-DE" dirty="0"/>
          </a:p>
        </p:txBody>
      </p:sp>
      <p:cxnSp>
        <p:nvCxnSpPr>
          <p:cNvPr id="19" name="Straight Arrow Connector 18">
            <a:extLst>
              <a:ext uri="{FF2B5EF4-FFF2-40B4-BE49-F238E27FC236}">
                <a16:creationId xmlns:a16="http://schemas.microsoft.com/office/drawing/2014/main" id="{48044FF9-0004-C97E-E984-50EC1D2122CC}"/>
              </a:ext>
            </a:extLst>
          </p:cNvPr>
          <p:cNvCxnSpPr>
            <a:cxnSpLocks/>
          </p:cNvCxnSpPr>
          <p:nvPr/>
        </p:nvCxnSpPr>
        <p:spPr>
          <a:xfrm>
            <a:off x="1943100" y="5753100"/>
            <a:ext cx="32385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aphicFrame>
        <p:nvGraphicFramePr>
          <p:cNvPr id="21" name="Inhaltsplatzhalter 7">
            <a:extLst>
              <a:ext uri="{FF2B5EF4-FFF2-40B4-BE49-F238E27FC236}">
                <a16:creationId xmlns:a16="http://schemas.microsoft.com/office/drawing/2014/main" id="{F9970CEE-74F1-51CB-1F18-8CB30CE2F7CF}"/>
              </a:ext>
            </a:extLst>
          </p:cNvPr>
          <p:cNvGraphicFramePr>
            <a:graphicFrameLocks/>
          </p:cNvGraphicFramePr>
          <p:nvPr>
            <p:extLst>
              <p:ext uri="{D42A27DB-BD31-4B8C-83A1-F6EECF244321}">
                <p14:modId xmlns:p14="http://schemas.microsoft.com/office/powerpoint/2010/main" val="359970884"/>
              </p:ext>
            </p:extLst>
          </p:nvPr>
        </p:nvGraphicFramePr>
        <p:xfrm>
          <a:off x="8545675" y="4251608"/>
          <a:ext cx="2493800" cy="752064"/>
        </p:xfrm>
        <a:graphic>
          <a:graphicData uri="http://schemas.openxmlformats.org/drawingml/2006/table">
            <a:tbl>
              <a:tblPr firstRow="1" lastRow="1" bandCol="1">
                <a:tableStyleId>{90B7C33E-B3DF-4F67-93CD-F8DFB2F92803}</a:tableStyleId>
              </a:tblPr>
              <a:tblGrid>
                <a:gridCol w="1252337">
                  <a:extLst>
                    <a:ext uri="{9D8B030D-6E8A-4147-A177-3AD203B41FA5}">
                      <a16:colId xmlns:a16="http://schemas.microsoft.com/office/drawing/2014/main" val="1765590592"/>
                    </a:ext>
                  </a:extLst>
                </a:gridCol>
                <a:gridCol w="1241463">
                  <a:extLst>
                    <a:ext uri="{9D8B030D-6E8A-4147-A177-3AD203B41FA5}">
                      <a16:colId xmlns:a16="http://schemas.microsoft.com/office/drawing/2014/main" val="2354577820"/>
                    </a:ext>
                  </a:extLst>
                </a:gridCol>
              </a:tblGrid>
              <a:tr h="416053">
                <a:tc>
                  <a:txBody>
                    <a:bodyPr/>
                    <a:lstStyle/>
                    <a:p>
                      <a:r>
                        <a:rPr kumimoji="0" lang="de-DE" sz="1200" u="none" strike="noStrike" kern="1200" cap="none" spc="0" normalizeH="0" baseline="0" noProof="0" dirty="0">
                          <a:ln>
                            <a:noFill/>
                          </a:ln>
                          <a:solidFill>
                            <a:schemeClr val="tx2">
                              <a:lumMod val="20000"/>
                              <a:lumOff val="80000"/>
                            </a:schemeClr>
                          </a:solidFill>
                          <a:effectLst/>
                          <a:uLnTx/>
                          <a:uFillTx/>
                          <a:latin typeface="+mn-lt"/>
                        </a:rPr>
                        <a:t>Numerischer Solver</a:t>
                      </a:r>
                      <a:endParaRPr lang="de-DE" sz="1200" dirty="0">
                        <a:solidFill>
                          <a:schemeClr val="tx2">
                            <a:lumMod val="20000"/>
                            <a:lumOff val="80000"/>
                          </a:schemeClr>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0" lang="de-DE" sz="1200" u="none" strike="noStrike" kern="1200" cap="none" spc="0" normalizeH="0" baseline="0" noProof="0" dirty="0">
                          <a:ln>
                            <a:noFill/>
                          </a:ln>
                          <a:solidFill>
                            <a:schemeClr val="tx2">
                              <a:lumMod val="20000"/>
                              <a:lumOff val="80000"/>
                            </a:schemeClr>
                          </a:solidFill>
                          <a:effectLst/>
                          <a:uLnTx/>
                          <a:uFillTx/>
                          <a:latin typeface="+mn-lt"/>
                        </a:rPr>
                        <a:t>Neural Operator</a:t>
                      </a:r>
                      <a:endParaRPr lang="de-DE" sz="1200" dirty="0">
                        <a:solidFill>
                          <a:schemeClr val="tx2">
                            <a:lumMod val="20000"/>
                            <a:lumOff val="80000"/>
                          </a:schemeClr>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5903126"/>
                  </a:ext>
                </a:extLst>
              </a:tr>
              <a:tr h="294864">
                <a:tc>
                  <a:txBody>
                    <a:bodyPr/>
                    <a:lstStyle/>
                    <a:p>
                      <a:pPr algn="ctr"/>
                      <a:r>
                        <a:rPr kumimoji="0" lang="de-DE" sz="1200" u="none" strike="noStrike" kern="1200" cap="none" spc="0" normalizeH="0" baseline="0" noProof="0" dirty="0">
                          <a:ln>
                            <a:noFill/>
                          </a:ln>
                          <a:solidFill>
                            <a:schemeClr val="tx1"/>
                          </a:solidFill>
                          <a:effectLst/>
                          <a:uLnTx/>
                          <a:uFillTx/>
                          <a:latin typeface="+mn-lt"/>
                        </a:rPr>
                        <a:t>18 Stunden</a:t>
                      </a:r>
                      <a:endParaRPr lang="de-DE"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0" lang="de-DE" sz="1200" u="none" strike="noStrike" kern="1200" cap="none" spc="0" normalizeH="0" baseline="0" noProof="0" dirty="0">
                          <a:ln>
                            <a:noFill/>
                          </a:ln>
                          <a:solidFill>
                            <a:schemeClr val="tx1"/>
                          </a:solidFill>
                          <a:effectLst/>
                          <a:uLnTx/>
                          <a:uFillTx/>
                          <a:latin typeface="+mn-lt"/>
                        </a:rPr>
                        <a:t>2,5 Minuten</a:t>
                      </a:r>
                      <a:endParaRPr lang="de-DE"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9027076"/>
                  </a:ext>
                </a:extLst>
              </a:tr>
            </a:tbl>
          </a:graphicData>
        </a:graphic>
      </p:graphicFrame>
      <p:sp>
        <p:nvSpPr>
          <p:cNvPr id="24" name="Inhaltsplatzhalter 11">
            <a:extLst>
              <a:ext uri="{FF2B5EF4-FFF2-40B4-BE49-F238E27FC236}">
                <a16:creationId xmlns:a16="http://schemas.microsoft.com/office/drawing/2014/main" id="{22081B51-5DB0-08FD-459E-C346671E3815}"/>
              </a:ext>
            </a:extLst>
          </p:cNvPr>
          <p:cNvSpPr txBox="1">
            <a:spLocks/>
          </p:cNvSpPr>
          <p:nvPr/>
        </p:nvSpPr>
        <p:spPr>
          <a:xfrm>
            <a:off x="7681150" y="5129711"/>
            <a:ext cx="4222850" cy="546471"/>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dirty="0"/>
              <a:t>Ausführungszeit für 30.000 Vorhersagen (Navier Stokes PDE)</a:t>
            </a:r>
            <a:r>
              <a:rPr lang="de-DE" baseline="30000" dirty="0"/>
              <a:t>1</a:t>
            </a:r>
          </a:p>
        </p:txBody>
      </p:sp>
    </p:spTree>
    <p:extLst>
      <p:ext uri="{BB962C8B-B14F-4D97-AF65-F5344CB8AC3E}">
        <p14:creationId xmlns:p14="http://schemas.microsoft.com/office/powerpoint/2010/main" val="236154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17" grpId="0"/>
      <p:bldP spid="18"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Trainingsframework und Bewertungs Metriken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2" y="1673999"/>
            <a:ext cx="8294537" cy="3933851"/>
          </a:xfrm>
        </p:spPr>
        <p:txBody>
          <a:bodyPr/>
          <a:lstStyle/>
          <a:p>
            <a:pPr lvl="1"/>
            <a:r>
              <a:rPr lang="de-DE" dirty="0"/>
              <a:t>Trainiere Modelle auf Größe 50mm (L-dataset und H-dataset)</a:t>
            </a:r>
          </a:p>
          <a:p>
            <a:pPr lvl="2"/>
            <a:r>
              <a:rPr lang="de-DE" dirty="0"/>
              <a:t>L-dataset: Temperaturreihen auf Basis realer Startbedingungen</a:t>
            </a:r>
          </a:p>
          <a:p>
            <a:pPr lvl="2"/>
            <a:r>
              <a:rPr lang="de-DE" dirty="0"/>
              <a:t>H-dataset: Zusätzliche Temperaturreihen auf Basis zufälliger Startbedingungen</a:t>
            </a:r>
          </a:p>
          <a:p>
            <a:pPr lvl="1"/>
            <a:r>
              <a:rPr lang="de-DE" dirty="0"/>
              <a:t>Testing erfolgt auf Größe 50mm und 1000mm</a:t>
            </a:r>
          </a:p>
          <a:p>
            <a:pPr lvl="1"/>
            <a:r>
              <a:rPr lang="de-DE" dirty="0"/>
              <a:t>Zusätzlicher Time Channel</a:t>
            </a:r>
          </a:p>
          <a:p>
            <a:pPr lvl="1"/>
            <a:r>
              <a:rPr lang="de-DE" dirty="0"/>
              <a:t>Datensatz in single-step Variante für das Training verwenden</a:t>
            </a:r>
          </a:p>
          <a:p>
            <a:pPr lvl="1"/>
            <a:r>
              <a:rPr lang="de-DE" dirty="0"/>
              <a:t>Sonstige Einstellungen</a:t>
            </a:r>
          </a:p>
          <a:p>
            <a:pPr lvl="2"/>
            <a:r>
              <a:rPr lang="de-DE" dirty="0"/>
              <a:t>Batch size 10</a:t>
            </a:r>
          </a:p>
          <a:p>
            <a:pPr lvl="2"/>
            <a:r>
              <a:rPr lang="de-DE" dirty="0"/>
              <a:t>Relative Verlustfunktion</a:t>
            </a:r>
          </a:p>
          <a:p>
            <a:pPr lvl="1"/>
            <a:endParaRPr lang="de-DE" dirty="0"/>
          </a:p>
          <a:p>
            <a:pPr lvl="1"/>
            <a:endParaRPr lang="de-DE" dirty="0"/>
          </a:p>
          <a:p>
            <a:pPr marL="216000" lvl="2" indent="0">
              <a:buNone/>
            </a:pPr>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Trainingsframework Zusammenfassung</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40</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Tree>
    <p:extLst>
      <p:ext uri="{BB962C8B-B14F-4D97-AF65-F5344CB8AC3E}">
        <p14:creationId xmlns:p14="http://schemas.microsoft.com/office/powerpoint/2010/main" val="4117122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561687" cy="3933851"/>
          </a:xfrm>
        </p:spPr>
        <p:txBody>
          <a:bodyPr/>
          <a:lstStyle/>
          <a:p>
            <a:pPr lvl="1"/>
            <a:r>
              <a:rPr lang="de-DE" dirty="0"/>
              <a:t>FNO mit zusätzlichem physikalischen Loss</a:t>
            </a:r>
          </a:p>
          <a:p>
            <a:pPr lvl="1"/>
            <a:endParaRPr lang="de-DE" dirty="0"/>
          </a:p>
          <a:p>
            <a:pPr lvl="1"/>
            <a:r>
              <a:rPr lang="de-DE" dirty="0"/>
              <a:t>Physik Loss mit Autograd</a:t>
            </a:r>
          </a:p>
          <a:p>
            <a:pPr lvl="2"/>
            <a:r>
              <a:rPr lang="de-DE" dirty="0"/>
              <a:t>Residual Loss mit MSE berechnet (Autograd)</a:t>
            </a:r>
          </a:p>
          <a:p>
            <a:pPr lvl="2"/>
            <a:r>
              <a:rPr lang="de-DE" dirty="0"/>
              <a:t>Daten Loss mit relativer Verlustfunktion berechnet</a:t>
            </a:r>
          </a:p>
          <a:p>
            <a:pPr lvl="2"/>
            <a:r>
              <a:rPr lang="de-DE" dirty="0"/>
              <a:t>Beide Losswerte unterschiedlich skaliert</a:t>
            </a:r>
          </a:p>
          <a:p>
            <a:pPr lvl="1"/>
            <a:r>
              <a:rPr lang="de-DE" dirty="0"/>
              <a:t>Physik Loss mit Finiten-Differenzen</a:t>
            </a:r>
          </a:p>
          <a:p>
            <a:pPr lvl="2"/>
            <a:r>
              <a:rPr lang="de-DE" dirty="0"/>
              <a:t>Berechne zweite Temperaturvorhersage</a:t>
            </a:r>
          </a:p>
          <a:p>
            <a:pPr lvl="2"/>
            <a:r>
              <a:rPr lang="de-DE" dirty="0"/>
              <a:t>Physikalisch angereicherte Vorhersage</a:t>
            </a:r>
          </a:p>
          <a:p>
            <a:pPr lvl="2"/>
            <a:r>
              <a:rPr lang="de-DE" dirty="0"/>
              <a:t>Relative Verlustfunktion darauf anwendbar (gleiche Skalierung beider Losswerte)</a:t>
            </a:r>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Physic FNO Loss Variation</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776855"/>
            <a:ext cx="5194800" cy="541145"/>
          </a:xfrm>
        </p:spPr>
        <p:txBody>
          <a:bodyPr/>
          <a:lstStyle/>
          <a:p>
            <a:r>
              <a:rPr lang="de-DE" dirty="0"/>
              <a:t>Finite-Differenzen Temperatur Vorhersage</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41</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3" name="Picture 2">
            <a:extLst>
              <a:ext uri="{FF2B5EF4-FFF2-40B4-BE49-F238E27FC236}">
                <a16:creationId xmlns:a16="http://schemas.microsoft.com/office/drawing/2014/main" id="{7DC58C8D-1A9F-6602-8C11-76E5C06281BF}"/>
              </a:ext>
            </a:extLst>
          </p:cNvPr>
          <p:cNvPicPr>
            <a:picLocks noChangeAspect="1"/>
          </p:cNvPicPr>
          <p:nvPr/>
        </p:nvPicPr>
        <p:blipFill>
          <a:blip r:embed="rId3"/>
          <a:stretch>
            <a:fillRect/>
          </a:stretch>
        </p:blipFill>
        <p:spPr>
          <a:xfrm>
            <a:off x="6165837" y="4656815"/>
            <a:ext cx="5306165" cy="685896"/>
          </a:xfrm>
          <a:prstGeom prst="rect">
            <a:avLst/>
          </a:prstGeom>
        </p:spPr>
      </p:pic>
      <p:pic>
        <p:nvPicPr>
          <p:cNvPr id="7" name="Picture 6">
            <a:extLst>
              <a:ext uri="{FF2B5EF4-FFF2-40B4-BE49-F238E27FC236}">
                <a16:creationId xmlns:a16="http://schemas.microsoft.com/office/drawing/2014/main" id="{BE4B975D-618A-5973-A111-53E5744E9F9F}"/>
              </a:ext>
            </a:extLst>
          </p:cNvPr>
          <p:cNvPicPr>
            <a:picLocks noChangeAspect="1"/>
          </p:cNvPicPr>
          <p:nvPr/>
        </p:nvPicPr>
        <p:blipFill>
          <a:blip r:embed="rId4"/>
          <a:stretch>
            <a:fillRect/>
          </a:stretch>
        </p:blipFill>
        <p:spPr>
          <a:xfrm>
            <a:off x="1336040" y="2017862"/>
            <a:ext cx="2648320" cy="371527"/>
          </a:xfrm>
          <a:prstGeom prst="rect">
            <a:avLst/>
          </a:prstGeom>
        </p:spPr>
      </p:pic>
    </p:spTree>
    <p:extLst>
      <p:ext uri="{BB962C8B-B14F-4D97-AF65-F5344CB8AC3E}">
        <p14:creationId xmlns:p14="http://schemas.microsoft.com/office/powerpoint/2010/main" val="3362382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AC3B050-7269-C95D-900C-4E88D366AB53}"/>
              </a:ext>
            </a:extLst>
          </p:cNvPr>
          <p:cNvPicPr>
            <a:picLocks noChangeAspect="1"/>
          </p:cNvPicPr>
          <p:nvPr/>
        </p:nvPicPr>
        <p:blipFill>
          <a:blip r:embed="rId3"/>
          <a:stretch>
            <a:fillRect/>
          </a:stretch>
        </p:blipFill>
        <p:spPr>
          <a:xfrm>
            <a:off x="1005443" y="1964468"/>
            <a:ext cx="523948" cy="247685"/>
          </a:xfrm>
          <a:prstGeom prst="rect">
            <a:avLst/>
          </a:prstGeom>
        </p:spPr>
      </p:pic>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060743" cy="3933851"/>
          </a:xfrm>
        </p:spPr>
        <p:txBody>
          <a:bodyPr/>
          <a:lstStyle/>
          <a:p>
            <a:pPr lvl="1"/>
            <a:r>
              <a:rPr lang="de-DE" dirty="0"/>
              <a:t>Vergleich Autograd und Finite-Differenzen </a:t>
            </a:r>
            <a:br>
              <a:rPr lang="de-DE" dirty="0"/>
            </a:br>
            <a:r>
              <a:rPr lang="de-DE" dirty="0"/>
              <a:t>(         = 2.5) auf Testing Datensätzen</a:t>
            </a:r>
          </a:p>
          <a:p>
            <a:pPr marL="0" lvl="1" indent="0">
              <a:buNone/>
            </a:pPr>
            <a:endParaRPr lang="de-DE" dirty="0"/>
          </a:p>
          <a:p>
            <a:pPr lvl="1"/>
            <a:r>
              <a:rPr lang="de-DE" dirty="0"/>
              <a:t>Vergleich verschiedener potentieller Gewichtswerte </a:t>
            </a:r>
          </a:p>
          <a:p>
            <a:pPr lvl="2"/>
            <a:endParaRPr lang="de-DE" dirty="0"/>
          </a:p>
          <a:p>
            <a:pPr lvl="2"/>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Physic FNO Loss Variation</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776855"/>
            <a:ext cx="5194800" cy="541145"/>
          </a:xfrm>
        </p:spPr>
        <p:txBody>
          <a:bodyPr/>
          <a:lstStyle/>
          <a:p>
            <a:r>
              <a:rPr lang="de-DE" dirty="0"/>
              <a:t>Diffusivity Konstante erlernt während dem Training</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42</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4" name="Picture 3">
            <a:extLst>
              <a:ext uri="{FF2B5EF4-FFF2-40B4-BE49-F238E27FC236}">
                <a16:creationId xmlns:a16="http://schemas.microsoft.com/office/drawing/2014/main" id="{856D3AB8-2C75-A4B8-F14A-AA97AFBE6E7A}"/>
              </a:ext>
            </a:extLst>
          </p:cNvPr>
          <p:cNvPicPr>
            <a:picLocks noChangeAspect="1"/>
          </p:cNvPicPr>
          <p:nvPr/>
        </p:nvPicPr>
        <p:blipFill>
          <a:blip r:embed="rId4"/>
          <a:stretch>
            <a:fillRect/>
          </a:stretch>
        </p:blipFill>
        <p:spPr>
          <a:xfrm>
            <a:off x="6227231" y="1384466"/>
            <a:ext cx="5204568" cy="1407688"/>
          </a:xfrm>
          <a:prstGeom prst="rect">
            <a:avLst/>
          </a:prstGeom>
        </p:spPr>
      </p:pic>
      <p:pic>
        <p:nvPicPr>
          <p:cNvPr id="6" name="Picture 5">
            <a:extLst>
              <a:ext uri="{FF2B5EF4-FFF2-40B4-BE49-F238E27FC236}">
                <a16:creationId xmlns:a16="http://schemas.microsoft.com/office/drawing/2014/main" id="{D7380397-F2AF-BABE-D631-B9E4D00C8C1F}"/>
              </a:ext>
            </a:extLst>
          </p:cNvPr>
          <p:cNvPicPr>
            <a:picLocks noChangeAspect="1"/>
          </p:cNvPicPr>
          <p:nvPr/>
        </p:nvPicPr>
        <p:blipFill>
          <a:blip r:embed="rId5"/>
          <a:stretch>
            <a:fillRect/>
          </a:stretch>
        </p:blipFill>
        <p:spPr>
          <a:xfrm>
            <a:off x="786037" y="3640924"/>
            <a:ext cx="4920894" cy="851568"/>
          </a:xfrm>
          <a:prstGeom prst="rect">
            <a:avLst/>
          </a:prstGeom>
        </p:spPr>
      </p:pic>
      <p:pic>
        <p:nvPicPr>
          <p:cNvPr id="18" name="Picture 17">
            <a:extLst>
              <a:ext uri="{FF2B5EF4-FFF2-40B4-BE49-F238E27FC236}">
                <a16:creationId xmlns:a16="http://schemas.microsoft.com/office/drawing/2014/main" id="{E76436BF-1DB2-3596-1642-2C548F763FD5}"/>
              </a:ext>
            </a:extLst>
          </p:cNvPr>
          <p:cNvPicPr>
            <a:picLocks noChangeAspect="1"/>
          </p:cNvPicPr>
          <p:nvPr/>
        </p:nvPicPr>
        <p:blipFill>
          <a:blip r:embed="rId6"/>
          <a:stretch>
            <a:fillRect/>
          </a:stretch>
        </p:blipFill>
        <p:spPr>
          <a:xfrm>
            <a:off x="7151709" y="2886483"/>
            <a:ext cx="3446982" cy="2846510"/>
          </a:xfrm>
          <a:prstGeom prst="rect">
            <a:avLst/>
          </a:prstGeom>
        </p:spPr>
      </p:pic>
    </p:spTree>
    <p:extLst>
      <p:ext uri="{BB962C8B-B14F-4D97-AF65-F5344CB8AC3E}">
        <p14:creationId xmlns:p14="http://schemas.microsoft.com/office/powerpoint/2010/main" val="4025128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400" y="1676142"/>
            <a:ext cx="5060743" cy="3933851"/>
          </a:xfrm>
        </p:spPr>
        <p:txBody>
          <a:bodyPr/>
          <a:lstStyle/>
          <a:p>
            <a:pPr lvl="1"/>
            <a:r>
              <a:rPr lang="de-DE" dirty="0"/>
              <a:t>Zwei trainierte FNO Modelle</a:t>
            </a:r>
          </a:p>
          <a:p>
            <a:pPr lvl="2"/>
            <a:r>
              <a:rPr lang="de-DE" dirty="0"/>
              <a:t>FNO 1: Fokus auf mittlere Temperaturbereiche</a:t>
            </a:r>
          </a:p>
          <a:p>
            <a:pPr lvl="2"/>
            <a:r>
              <a:rPr lang="de-DE" dirty="0"/>
              <a:t>FNO 2: Fokus auf Randbereiche</a:t>
            </a:r>
          </a:p>
          <a:p>
            <a:pPr lvl="1"/>
            <a:r>
              <a:rPr lang="de-DE" dirty="0"/>
              <a:t>FNO 2 kann die Übergänge in den Randbereichen genauer Vorhersagen</a:t>
            </a:r>
          </a:p>
          <a:p>
            <a:pPr lvl="1"/>
            <a:r>
              <a:rPr lang="de-DE" dirty="0"/>
              <a:t>Finale Vorhersage wird auf Basis eines Grenzwertes aus beiden Vorhersagen erstellt</a:t>
            </a:r>
          </a:p>
          <a:p>
            <a:pPr lvl="2"/>
            <a:endParaRPr lang="de-DE" dirty="0"/>
          </a:p>
          <a:p>
            <a:pPr lvl="2"/>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Hybrid-FNO</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776855"/>
            <a:ext cx="5194800" cy="541145"/>
          </a:xfrm>
        </p:spPr>
        <p:txBody>
          <a:bodyPr/>
          <a:lstStyle/>
          <a:p>
            <a:r>
              <a:rPr lang="de-DE" dirty="0"/>
              <a:t>Architektur des Hybrid-FNO</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43</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7" name="Picture 6">
            <a:extLst>
              <a:ext uri="{FF2B5EF4-FFF2-40B4-BE49-F238E27FC236}">
                <a16:creationId xmlns:a16="http://schemas.microsoft.com/office/drawing/2014/main" id="{7E699D2A-D3C6-165A-7CD0-0D0983E6FC52}"/>
              </a:ext>
            </a:extLst>
          </p:cNvPr>
          <p:cNvPicPr>
            <a:picLocks noChangeAspect="1"/>
          </p:cNvPicPr>
          <p:nvPr/>
        </p:nvPicPr>
        <p:blipFill>
          <a:blip r:embed="rId3"/>
          <a:stretch>
            <a:fillRect/>
          </a:stretch>
        </p:blipFill>
        <p:spPr>
          <a:xfrm>
            <a:off x="5743554" y="1648311"/>
            <a:ext cx="6263291" cy="4051502"/>
          </a:xfrm>
          <a:prstGeom prst="rect">
            <a:avLst/>
          </a:prstGeom>
        </p:spPr>
      </p:pic>
    </p:spTree>
    <p:extLst>
      <p:ext uri="{BB962C8B-B14F-4D97-AF65-F5344CB8AC3E}">
        <p14:creationId xmlns:p14="http://schemas.microsoft.com/office/powerpoint/2010/main" val="1446123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400" y="1676143"/>
            <a:ext cx="10752602" cy="1327892"/>
          </a:xfrm>
        </p:spPr>
        <p:txBody>
          <a:bodyPr/>
          <a:lstStyle/>
          <a:p>
            <a:pPr lvl="1"/>
            <a:r>
              <a:rPr lang="de-DE" dirty="0"/>
              <a:t>Vergleich der Loss Werte zwischen Hybrid-FNO, FNO und dem FNO mit der Fourier Erweiterung des Inputs</a:t>
            </a:r>
          </a:p>
          <a:p>
            <a:pPr lvl="1"/>
            <a:endParaRPr lang="de-DE" dirty="0"/>
          </a:p>
          <a:p>
            <a:pPr lvl="2"/>
            <a:endParaRPr lang="de-DE" dirty="0"/>
          </a:p>
          <a:p>
            <a:pPr lvl="2"/>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Hybrid-FNO</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96850" y="3775157"/>
            <a:ext cx="5194800" cy="541145"/>
          </a:xfrm>
        </p:spPr>
        <p:txBody>
          <a:bodyPr/>
          <a:lstStyle/>
          <a:p>
            <a:r>
              <a:rPr lang="de-DE" dirty="0"/>
              <a:t>Loss Werte auf Testing Datensatz 1000mm</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44</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3" name="Picture 2">
            <a:extLst>
              <a:ext uri="{FF2B5EF4-FFF2-40B4-BE49-F238E27FC236}">
                <a16:creationId xmlns:a16="http://schemas.microsoft.com/office/drawing/2014/main" id="{8E162590-65CA-7D9E-6B36-05A44DA83BE1}"/>
              </a:ext>
            </a:extLst>
          </p:cNvPr>
          <p:cNvPicPr>
            <a:picLocks noChangeAspect="1"/>
          </p:cNvPicPr>
          <p:nvPr/>
        </p:nvPicPr>
        <p:blipFill>
          <a:blip r:embed="rId3"/>
          <a:stretch>
            <a:fillRect/>
          </a:stretch>
        </p:blipFill>
        <p:spPr>
          <a:xfrm>
            <a:off x="633764" y="2442577"/>
            <a:ext cx="5400000" cy="1122914"/>
          </a:xfrm>
          <a:prstGeom prst="rect">
            <a:avLst/>
          </a:prstGeom>
        </p:spPr>
      </p:pic>
      <p:pic>
        <p:nvPicPr>
          <p:cNvPr id="5" name="Picture 4">
            <a:extLst>
              <a:ext uri="{FF2B5EF4-FFF2-40B4-BE49-F238E27FC236}">
                <a16:creationId xmlns:a16="http://schemas.microsoft.com/office/drawing/2014/main" id="{13419282-381F-8CF1-85E9-1995EEBCF236}"/>
              </a:ext>
            </a:extLst>
          </p:cNvPr>
          <p:cNvPicPr>
            <a:picLocks noChangeAspect="1"/>
          </p:cNvPicPr>
          <p:nvPr/>
        </p:nvPicPr>
        <p:blipFill>
          <a:blip r:embed="rId4"/>
          <a:stretch>
            <a:fillRect/>
          </a:stretch>
        </p:blipFill>
        <p:spPr>
          <a:xfrm>
            <a:off x="6189457" y="2467611"/>
            <a:ext cx="5400000" cy="1072847"/>
          </a:xfrm>
          <a:prstGeom prst="rect">
            <a:avLst/>
          </a:prstGeom>
        </p:spPr>
      </p:pic>
      <p:sp>
        <p:nvSpPr>
          <p:cNvPr id="6" name="Textplatzhalter 15">
            <a:extLst>
              <a:ext uri="{FF2B5EF4-FFF2-40B4-BE49-F238E27FC236}">
                <a16:creationId xmlns:a16="http://schemas.microsoft.com/office/drawing/2014/main" id="{57901F7A-BD17-738F-737E-39C7A9EF3CBE}"/>
              </a:ext>
            </a:extLst>
          </p:cNvPr>
          <p:cNvSpPr txBox="1">
            <a:spLocks/>
          </p:cNvSpPr>
          <p:nvPr/>
        </p:nvSpPr>
        <p:spPr>
          <a:xfrm>
            <a:off x="736364" y="3775156"/>
            <a:ext cx="5194800" cy="541145"/>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Loss Werte auf Testing Datensatz 50mm</a:t>
            </a:r>
          </a:p>
          <a:p>
            <a:endParaRPr lang="en-US" dirty="0"/>
          </a:p>
          <a:p>
            <a:endParaRPr lang="pt-BR" dirty="0"/>
          </a:p>
        </p:txBody>
      </p:sp>
    </p:spTree>
    <p:extLst>
      <p:ext uri="{BB962C8B-B14F-4D97-AF65-F5344CB8AC3E}">
        <p14:creationId xmlns:p14="http://schemas.microsoft.com/office/powerpoint/2010/main" val="3833572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Hybrid-FNO</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202" y="5773696"/>
            <a:ext cx="5194800" cy="541145"/>
          </a:xfrm>
        </p:spPr>
        <p:txBody>
          <a:bodyPr/>
          <a:lstStyle/>
          <a:p>
            <a:r>
              <a:rPr lang="de-DE" dirty="0"/>
              <a:t>Validierungskurve für Grenzwerte 5% und 25% (1000mm)</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45</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6" name="Textplatzhalter 15">
            <a:extLst>
              <a:ext uri="{FF2B5EF4-FFF2-40B4-BE49-F238E27FC236}">
                <a16:creationId xmlns:a16="http://schemas.microsoft.com/office/drawing/2014/main" id="{57901F7A-BD17-738F-737E-39C7A9EF3CBE}"/>
              </a:ext>
            </a:extLst>
          </p:cNvPr>
          <p:cNvSpPr txBox="1">
            <a:spLocks/>
          </p:cNvSpPr>
          <p:nvPr/>
        </p:nvSpPr>
        <p:spPr>
          <a:xfrm>
            <a:off x="716716" y="5773695"/>
            <a:ext cx="5194800" cy="541145"/>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Validierungskurve für Grenzwerte 5% und 25% (50mm)</a:t>
            </a:r>
          </a:p>
          <a:p>
            <a:endParaRPr lang="en-US" dirty="0"/>
          </a:p>
          <a:p>
            <a:endParaRPr lang="pt-BR" dirty="0"/>
          </a:p>
        </p:txBody>
      </p:sp>
      <p:pic>
        <p:nvPicPr>
          <p:cNvPr id="4" name="Picture 3">
            <a:extLst>
              <a:ext uri="{FF2B5EF4-FFF2-40B4-BE49-F238E27FC236}">
                <a16:creationId xmlns:a16="http://schemas.microsoft.com/office/drawing/2014/main" id="{0E43D737-4BAC-814A-3232-197F72F50DCB}"/>
              </a:ext>
            </a:extLst>
          </p:cNvPr>
          <p:cNvPicPr>
            <a:picLocks noChangeAspect="1"/>
          </p:cNvPicPr>
          <p:nvPr/>
        </p:nvPicPr>
        <p:blipFill>
          <a:blip r:embed="rId3"/>
          <a:stretch>
            <a:fillRect/>
          </a:stretch>
        </p:blipFill>
        <p:spPr>
          <a:xfrm>
            <a:off x="1105417" y="1758227"/>
            <a:ext cx="4417398" cy="3805668"/>
          </a:xfrm>
          <a:prstGeom prst="rect">
            <a:avLst/>
          </a:prstGeom>
        </p:spPr>
      </p:pic>
      <p:pic>
        <p:nvPicPr>
          <p:cNvPr id="14" name="Picture 13">
            <a:extLst>
              <a:ext uri="{FF2B5EF4-FFF2-40B4-BE49-F238E27FC236}">
                <a16:creationId xmlns:a16="http://schemas.microsoft.com/office/drawing/2014/main" id="{CC58F863-A39F-D52F-6BB6-C23253D583AA}"/>
              </a:ext>
            </a:extLst>
          </p:cNvPr>
          <p:cNvPicPr>
            <a:picLocks noChangeAspect="1"/>
          </p:cNvPicPr>
          <p:nvPr/>
        </p:nvPicPr>
        <p:blipFill>
          <a:blip r:embed="rId4"/>
          <a:stretch>
            <a:fillRect/>
          </a:stretch>
        </p:blipFill>
        <p:spPr>
          <a:xfrm>
            <a:off x="6666002" y="1758227"/>
            <a:ext cx="4417200" cy="3853690"/>
          </a:xfrm>
          <a:prstGeom prst="rect">
            <a:avLst/>
          </a:prstGeom>
        </p:spPr>
      </p:pic>
    </p:spTree>
    <p:extLst>
      <p:ext uri="{BB962C8B-B14F-4D97-AF65-F5344CB8AC3E}">
        <p14:creationId xmlns:p14="http://schemas.microsoft.com/office/powerpoint/2010/main" val="2139834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399" y="1676142"/>
            <a:ext cx="10320075" cy="3543557"/>
          </a:xfrm>
        </p:spPr>
        <p:txBody>
          <a:bodyPr/>
          <a:lstStyle/>
          <a:p>
            <a:pPr lvl="1"/>
            <a:r>
              <a:rPr lang="de-DE" dirty="0"/>
              <a:t>Grenzwert muss den Randbereich vollständig einschließen, wenn nicht alle Temperaturpunkte von dem Abkühlprozess betroffen sind</a:t>
            </a:r>
          </a:p>
          <a:p>
            <a:pPr lvl="1"/>
            <a:r>
              <a:rPr lang="de-DE" dirty="0"/>
              <a:t>Für die Größe 50mm werden auf Grund der Bauteilgröße, alle Temperaturpunkte beeinflusst</a:t>
            </a:r>
          </a:p>
          <a:p>
            <a:pPr lvl="1"/>
            <a:r>
              <a:rPr lang="de-DE" dirty="0"/>
              <a:t>Für die Größe 1000mm werden, auf Grund der Bauteilgröße nur 20% - 25% der Punkte auf der linken und rechten Seite des Bauteils beeinflusst (mittlere Temperaturen entsprechen der Starttemperatur)</a:t>
            </a:r>
          </a:p>
          <a:p>
            <a:pPr lvl="2">
              <a:buFont typeface="Wingdings" panose="05000000000000000000" pitchFamily="2" charset="2"/>
              <a:buChar char="Ø"/>
            </a:pPr>
            <a:r>
              <a:rPr lang="de-DE" sz="1800" dirty="0"/>
              <a:t>Alle Punkte beeinflusst        Größe des Grenzwertes nicht entscheidend</a:t>
            </a:r>
          </a:p>
          <a:p>
            <a:pPr lvl="2">
              <a:buFont typeface="Wingdings" panose="05000000000000000000" pitchFamily="2" charset="2"/>
              <a:buChar char="Ø"/>
            </a:pPr>
            <a:r>
              <a:rPr lang="de-DE" sz="1800" dirty="0"/>
              <a:t>Punkte in Randbereichen beeinflusst        Größe des Grenzwerts sollte Randbereiche abdecken</a:t>
            </a:r>
          </a:p>
          <a:p>
            <a:pPr lvl="1"/>
            <a:endParaRPr lang="de-DE" dirty="0"/>
          </a:p>
          <a:p>
            <a:pPr lvl="2"/>
            <a:endParaRPr lang="de-DE" dirty="0"/>
          </a:p>
          <a:p>
            <a:pPr lvl="2"/>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Hybrid-FNO</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46</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2"/>
            <a:endParaRPr lang="de-DE" dirty="0"/>
          </a:p>
          <a:p>
            <a:endParaRPr lang="de-DE" dirty="0"/>
          </a:p>
        </p:txBody>
      </p:sp>
      <p:cxnSp>
        <p:nvCxnSpPr>
          <p:cNvPr id="14" name="Straight Arrow Connector 13">
            <a:extLst>
              <a:ext uri="{FF2B5EF4-FFF2-40B4-BE49-F238E27FC236}">
                <a16:creationId xmlns:a16="http://schemas.microsoft.com/office/drawing/2014/main" id="{6BAFD638-9362-DE4C-DBC7-FDA0FC2EA007}"/>
              </a:ext>
            </a:extLst>
          </p:cNvPr>
          <p:cNvCxnSpPr>
            <a:cxnSpLocks/>
          </p:cNvCxnSpPr>
          <p:nvPr/>
        </p:nvCxnSpPr>
        <p:spPr>
          <a:xfrm>
            <a:off x="3562350" y="3848100"/>
            <a:ext cx="32385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0318B49-F374-C0FC-2B90-B5F2B972A462}"/>
              </a:ext>
            </a:extLst>
          </p:cNvPr>
          <p:cNvCxnSpPr>
            <a:cxnSpLocks/>
          </p:cNvCxnSpPr>
          <p:nvPr/>
        </p:nvCxnSpPr>
        <p:spPr>
          <a:xfrm>
            <a:off x="4962525" y="4200525"/>
            <a:ext cx="32385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626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400" y="1676143"/>
            <a:ext cx="10752602" cy="1327892"/>
          </a:xfrm>
        </p:spPr>
        <p:txBody>
          <a:bodyPr/>
          <a:lstStyle/>
          <a:p>
            <a:pPr lvl="1"/>
            <a:r>
              <a:rPr lang="de-DE" dirty="0"/>
              <a:t>Vergleich der Loss Werte des LNO mit verschiedener Anzahl an Laplace modes</a:t>
            </a:r>
          </a:p>
          <a:p>
            <a:pPr lvl="1"/>
            <a:endParaRPr lang="de-DE" dirty="0"/>
          </a:p>
          <a:p>
            <a:pPr lvl="2"/>
            <a:endParaRPr lang="de-DE" dirty="0"/>
          </a:p>
          <a:p>
            <a:pPr lvl="2"/>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LNO</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96850" y="3775157"/>
            <a:ext cx="5194800" cy="541145"/>
          </a:xfrm>
        </p:spPr>
        <p:txBody>
          <a:bodyPr/>
          <a:lstStyle/>
          <a:p>
            <a:r>
              <a:rPr lang="de-DE" dirty="0"/>
              <a:t>Loss Werte auf Testing Datensatz 1000mm</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47</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6" name="Textplatzhalter 15">
            <a:extLst>
              <a:ext uri="{FF2B5EF4-FFF2-40B4-BE49-F238E27FC236}">
                <a16:creationId xmlns:a16="http://schemas.microsoft.com/office/drawing/2014/main" id="{57901F7A-BD17-738F-737E-39C7A9EF3CBE}"/>
              </a:ext>
            </a:extLst>
          </p:cNvPr>
          <p:cNvSpPr txBox="1">
            <a:spLocks/>
          </p:cNvSpPr>
          <p:nvPr/>
        </p:nvSpPr>
        <p:spPr>
          <a:xfrm>
            <a:off x="736364" y="3775156"/>
            <a:ext cx="5194800" cy="541145"/>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Loss Werte auf Testing Datensatz 50mm</a:t>
            </a:r>
          </a:p>
          <a:p>
            <a:endParaRPr lang="en-US" dirty="0"/>
          </a:p>
          <a:p>
            <a:endParaRPr lang="pt-BR" dirty="0"/>
          </a:p>
        </p:txBody>
      </p:sp>
      <p:pic>
        <p:nvPicPr>
          <p:cNvPr id="4" name="Picture 3">
            <a:extLst>
              <a:ext uri="{FF2B5EF4-FFF2-40B4-BE49-F238E27FC236}">
                <a16:creationId xmlns:a16="http://schemas.microsoft.com/office/drawing/2014/main" id="{64BD8931-E1E0-2600-B229-62E3E7DE6624}"/>
              </a:ext>
            </a:extLst>
          </p:cNvPr>
          <p:cNvPicPr>
            <a:picLocks noChangeAspect="1"/>
          </p:cNvPicPr>
          <p:nvPr/>
        </p:nvPicPr>
        <p:blipFill>
          <a:blip r:embed="rId3"/>
          <a:stretch>
            <a:fillRect/>
          </a:stretch>
        </p:blipFill>
        <p:spPr>
          <a:xfrm>
            <a:off x="694132" y="2441928"/>
            <a:ext cx="5243848" cy="1134000"/>
          </a:xfrm>
          <a:prstGeom prst="rect">
            <a:avLst/>
          </a:prstGeom>
        </p:spPr>
      </p:pic>
      <p:pic>
        <p:nvPicPr>
          <p:cNvPr id="14" name="Picture 13">
            <a:extLst>
              <a:ext uri="{FF2B5EF4-FFF2-40B4-BE49-F238E27FC236}">
                <a16:creationId xmlns:a16="http://schemas.microsoft.com/office/drawing/2014/main" id="{6E9FB2E3-B903-7FBF-E469-9CF45C18658C}"/>
              </a:ext>
            </a:extLst>
          </p:cNvPr>
          <p:cNvPicPr>
            <a:picLocks noChangeAspect="1"/>
          </p:cNvPicPr>
          <p:nvPr/>
        </p:nvPicPr>
        <p:blipFill>
          <a:blip r:embed="rId4"/>
          <a:stretch>
            <a:fillRect/>
          </a:stretch>
        </p:blipFill>
        <p:spPr>
          <a:xfrm>
            <a:off x="6267677" y="2432236"/>
            <a:ext cx="5270403" cy="1135612"/>
          </a:xfrm>
          <a:prstGeom prst="rect">
            <a:avLst/>
          </a:prstGeom>
        </p:spPr>
      </p:pic>
    </p:spTree>
    <p:extLst>
      <p:ext uri="{BB962C8B-B14F-4D97-AF65-F5344CB8AC3E}">
        <p14:creationId xmlns:p14="http://schemas.microsoft.com/office/powerpoint/2010/main" val="99031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400" y="1676142"/>
            <a:ext cx="5192116" cy="3933851"/>
          </a:xfrm>
        </p:spPr>
        <p:txBody>
          <a:bodyPr/>
          <a:lstStyle/>
          <a:p>
            <a:pPr lvl="1"/>
            <a:r>
              <a:rPr lang="de-DE" dirty="0"/>
              <a:t>Encoder: Edge convolution + Graph convolution</a:t>
            </a:r>
          </a:p>
          <a:p>
            <a:pPr lvl="1"/>
            <a:r>
              <a:rPr lang="de-DE" dirty="0"/>
              <a:t>Decoder: Graph convolution + Graph convolution</a:t>
            </a:r>
          </a:p>
          <a:p>
            <a:pPr lvl="1"/>
            <a:r>
              <a:rPr lang="de-DE" dirty="0"/>
              <a:t>Differenzbildung nur einmalig zu Beginn (original Temperaturen verfügbar)</a:t>
            </a:r>
          </a:p>
          <a:p>
            <a:pPr lvl="2"/>
            <a:r>
              <a:rPr lang="de-DE" dirty="0"/>
              <a:t>Fourier‘s Gesetz der Wärmeleitung</a:t>
            </a:r>
          </a:p>
          <a:p>
            <a:pPr lvl="2"/>
            <a:r>
              <a:rPr lang="de-DE" dirty="0"/>
              <a:t>Differenz proportional zu Temperatur Gradient</a:t>
            </a:r>
          </a:p>
          <a:p>
            <a:pPr lvl="1"/>
            <a:endParaRPr lang="de-DE" dirty="0"/>
          </a:p>
          <a:p>
            <a:pPr lvl="2"/>
            <a:endParaRPr lang="de-DE" dirty="0"/>
          </a:p>
          <a:p>
            <a:pPr lvl="2"/>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GINO</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776855"/>
            <a:ext cx="5194800" cy="541145"/>
          </a:xfrm>
        </p:spPr>
        <p:txBody>
          <a:bodyPr/>
          <a:lstStyle/>
          <a:p>
            <a:r>
              <a:rPr lang="de-DE" dirty="0"/>
              <a:t>Architektur des GINO Encoders</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48</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5" name="Picture 4">
            <a:extLst>
              <a:ext uri="{FF2B5EF4-FFF2-40B4-BE49-F238E27FC236}">
                <a16:creationId xmlns:a16="http://schemas.microsoft.com/office/drawing/2014/main" id="{4183EBD2-8C1E-3163-7CD3-3706EFFF8ABA}"/>
              </a:ext>
            </a:extLst>
          </p:cNvPr>
          <p:cNvPicPr>
            <a:picLocks noChangeAspect="1"/>
          </p:cNvPicPr>
          <p:nvPr/>
        </p:nvPicPr>
        <p:blipFill>
          <a:blip r:embed="rId3"/>
          <a:stretch>
            <a:fillRect/>
          </a:stretch>
        </p:blipFill>
        <p:spPr>
          <a:xfrm>
            <a:off x="5434134" y="3501259"/>
            <a:ext cx="6553200" cy="2184400"/>
          </a:xfrm>
          <a:prstGeom prst="rect">
            <a:avLst/>
          </a:prstGeom>
        </p:spPr>
      </p:pic>
    </p:spTree>
    <p:extLst>
      <p:ext uri="{BB962C8B-B14F-4D97-AF65-F5344CB8AC3E}">
        <p14:creationId xmlns:p14="http://schemas.microsoft.com/office/powerpoint/2010/main" val="638109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GINO</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202" y="5713677"/>
            <a:ext cx="5194800" cy="541145"/>
          </a:xfrm>
        </p:spPr>
        <p:txBody>
          <a:bodyPr/>
          <a:lstStyle/>
          <a:p>
            <a:r>
              <a:rPr lang="de-DE" dirty="0"/>
              <a:t>Loss Werte auf Validierungs Datensatz 1000mm</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49</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6" name="Textplatzhalter 15">
            <a:extLst>
              <a:ext uri="{FF2B5EF4-FFF2-40B4-BE49-F238E27FC236}">
                <a16:creationId xmlns:a16="http://schemas.microsoft.com/office/drawing/2014/main" id="{57901F7A-BD17-738F-737E-39C7A9EF3CBE}"/>
              </a:ext>
            </a:extLst>
          </p:cNvPr>
          <p:cNvSpPr txBox="1">
            <a:spLocks/>
          </p:cNvSpPr>
          <p:nvPr/>
        </p:nvSpPr>
        <p:spPr>
          <a:xfrm>
            <a:off x="716716" y="5713676"/>
            <a:ext cx="5194800" cy="541145"/>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Loss Werte auf Testing Datensatz 1000mm</a:t>
            </a:r>
          </a:p>
          <a:p>
            <a:endParaRPr lang="en-US" dirty="0"/>
          </a:p>
          <a:p>
            <a:endParaRPr lang="pt-BR" dirty="0"/>
          </a:p>
        </p:txBody>
      </p:sp>
      <p:pic>
        <p:nvPicPr>
          <p:cNvPr id="3" name="Picture 2">
            <a:extLst>
              <a:ext uri="{FF2B5EF4-FFF2-40B4-BE49-F238E27FC236}">
                <a16:creationId xmlns:a16="http://schemas.microsoft.com/office/drawing/2014/main" id="{C603909D-3539-38D4-2A7A-4A82A326EB85}"/>
              </a:ext>
            </a:extLst>
          </p:cNvPr>
          <p:cNvPicPr>
            <a:picLocks noChangeAspect="1"/>
          </p:cNvPicPr>
          <p:nvPr/>
        </p:nvPicPr>
        <p:blipFill>
          <a:blip r:embed="rId3"/>
          <a:stretch>
            <a:fillRect/>
          </a:stretch>
        </p:blipFill>
        <p:spPr>
          <a:xfrm>
            <a:off x="706036" y="4556116"/>
            <a:ext cx="5216160" cy="964459"/>
          </a:xfrm>
          <a:prstGeom prst="rect">
            <a:avLst/>
          </a:prstGeom>
        </p:spPr>
      </p:pic>
      <p:pic>
        <p:nvPicPr>
          <p:cNvPr id="5" name="Picture 4">
            <a:extLst>
              <a:ext uri="{FF2B5EF4-FFF2-40B4-BE49-F238E27FC236}">
                <a16:creationId xmlns:a16="http://schemas.microsoft.com/office/drawing/2014/main" id="{95B7A026-B78F-F482-75C8-3667833559BC}"/>
              </a:ext>
            </a:extLst>
          </p:cNvPr>
          <p:cNvPicPr>
            <a:picLocks noChangeAspect="1"/>
          </p:cNvPicPr>
          <p:nvPr/>
        </p:nvPicPr>
        <p:blipFill>
          <a:blip r:embed="rId4"/>
          <a:stretch>
            <a:fillRect/>
          </a:stretch>
        </p:blipFill>
        <p:spPr>
          <a:xfrm>
            <a:off x="6229090" y="1181818"/>
            <a:ext cx="5242912" cy="4409073"/>
          </a:xfrm>
          <a:prstGeom prst="rect">
            <a:avLst/>
          </a:prstGeom>
        </p:spPr>
      </p:pic>
    </p:spTree>
    <p:extLst>
      <p:ext uri="{BB962C8B-B14F-4D97-AF65-F5344CB8AC3E}">
        <p14:creationId xmlns:p14="http://schemas.microsoft.com/office/powerpoint/2010/main" val="3681713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95DF8FC6-537B-4A03-AF7F-D5B7BDA6B4D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4" name="Textplatzhalter 3">
            <a:extLst>
              <a:ext uri="{FF2B5EF4-FFF2-40B4-BE49-F238E27FC236}">
                <a16:creationId xmlns:a16="http://schemas.microsoft.com/office/drawing/2014/main" id="{CE2F7DF6-3C84-416F-A643-D059245702B4}"/>
              </a:ext>
            </a:extLst>
          </p:cNvPr>
          <p:cNvSpPr>
            <a:spLocks noGrp="1"/>
          </p:cNvSpPr>
          <p:nvPr>
            <p:ph type="body" sz="quarter" idx="14"/>
          </p:nvPr>
        </p:nvSpPr>
        <p:spPr/>
        <p:txBody>
          <a:bodyPr/>
          <a:lstStyle/>
          <a:p>
            <a:r>
              <a:rPr lang="fr-FR" sz="2000" dirty="0"/>
              <a:t>Stand der </a:t>
            </a:r>
            <a:r>
              <a:rPr lang="fr-FR" sz="2000" dirty="0" err="1"/>
              <a:t>TEchnik</a:t>
            </a:r>
            <a:endParaRPr lang="de-DE" sz="2000" dirty="0"/>
          </a:p>
        </p:txBody>
      </p:sp>
      <p:sp>
        <p:nvSpPr>
          <p:cNvPr id="5" name="Textplatzhalter 4">
            <a:extLst>
              <a:ext uri="{FF2B5EF4-FFF2-40B4-BE49-F238E27FC236}">
                <a16:creationId xmlns:a16="http://schemas.microsoft.com/office/drawing/2014/main" id="{B190CCC7-6D65-48F4-8CF6-369B73E8708A}"/>
              </a:ext>
            </a:extLst>
          </p:cNvPr>
          <p:cNvSpPr>
            <a:spLocks noGrp="1"/>
          </p:cNvSpPr>
          <p:nvPr>
            <p:ph type="body" sz="quarter" idx="17"/>
          </p:nvPr>
        </p:nvSpPr>
        <p:spPr/>
        <p:txBody>
          <a:bodyPr/>
          <a:lstStyle/>
          <a:p>
            <a:r>
              <a:rPr lang="de-DE" dirty="0"/>
              <a:t>02</a:t>
            </a:r>
          </a:p>
        </p:txBody>
      </p:sp>
    </p:spTree>
    <p:extLst>
      <p:ext uri="{BB962C8B-B14F-4D97-AF65-F5344CB8AC3E}">
        <p14:creationId xmlns:p14="http://schemas.microsoft.com/office/powerpoint/2010/main" val="3045648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GINO</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202" y="5713677"/>
            <a:ext cx="5194800" cy="541145"/>
          </a:xfrm>
        </p:spPr>
        <p:txBody>
          <a:bodyPr/>
          <a:lstStyle/>
          <a:p>
            <a:r>
              <a:rPr lang="de-DE" dirty="0"/>
              <a:t>Loss Werte auf Validierungs Datensatz 1000mm</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50</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6" name="Textplatzhalter 15">
            <a:extLst>
              <a:ext uri="{FF2B5EF4-FFF2-40B4-BE49-F238E27FC236}">
                <a16:creationId xmlns:a16="http://schemas.microsoft.com/office/drawing/2014/main" id="{57901F7A-BD17-738F-737E-39C7A9EF3CBE}"/>
              </a:ext>
            </a:extLst>
          </p:cNvPr>
          <p:cNvSpPr txBox="1">
            <a:spLocks/>
          </p:cNvSpPr>
          <p:nvPr/>
        </p:nvSpPr>
        <p:spPr>
          <a:xfrm>
            <a:off x="716716" y="5713676"/>
            <a:ext cx="5194800" cy="541145"/>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Loss Werte auf Testing Datensatz 1000mm</a:t>
            </a:r>
          </a:p>
          <a:p>
            <a:endParaRPr lang="en-US" dirty="0"/>
          </a:p>
          <a:p>
            <a:endParaRPr lang="pt-BR" dirty="0"/>
          </a:p>
        </p:txBody>
      </p:sp>
      <p:pic>
        <p:nvPicPr>
          <p:cNvPr id="4" name="Picture 3">
            <a:extLst>
              <a:ext uri="{FF2B5EF4-FFF2-40B4-BE49-F238E27FC236}">
                <a16:creationId xmlns:a16="http://schemas.microsoft.com/office/drawing/2014/main" id="{A6F49849-13D3-C31B-1431-D8EDBD65B46B}"/>
              </a:ext>
            </a:extLst>
          </p:cNvPr>
          <p:cNvPicPr>
            <a:picLocks noChangeAspect="1"/>
          </p:cNvPicPr>
          <p:nvPr/>
        </p:nvPicPr>
        <p:blipFill>
          <a:blip r:embed="rId3"/>
          <a:stretch>
            <a:fillRect/>
          </a:stretch>
        </p:blipFill>
        <p:spPr>
          <a:xfrm>
            <a:off x="768653" y="4286009"/>
            <a:ext cx="5090925" cy="1328985"/>
          </a:xfrm>
          <a:prstGeom prst="rect">
            <a:avLst/>
          </a:prstGeom>
        </p:spPr>
      </p:pic>
      <p:pic>
        <p:nvPicPr>
          <p:cNvPr id="12" name="Picture 11">
            <a:extLst>
              <a:ext uri="{FF2B5EF4-FFF2-40B4-BE49-F238E27FC236}">
                <a16:creationId xmlns:a16="http://schemas.microsoft.com/office/drawing/2014/main" id="{6CA6490D-F749-FDA6-B061-24212231124A}"/>
              </a:ext>
            </a:extLst>
          </p:cNvPr>
          <p:cNvPicPr>
            <a:picLocks noChangeAspect="1"/>
          </p:cNvPicPr>
          <p:nvPr/>
        </p:nvPicPr>
        <p:blipFill>
          <a:blip r:embed="rId4"/>
          <a:stretch>
            <a:fillRect/>
          </a:stretch>
        </p:blipFill>
        <p:spPr>
          <a:xfrm>
            <a:off x="6186028" y="1313702"/>
            <a:ext cx="5114921" cy="4300407"/>
          </a:xfrm>
          <a:prstGeom prst="rect">
            <a:avLst/>
          </a:prstGeom>
        </p:spPr>
      </p:pic>
    </p:spTree>
    <p:extLst>
      <p:ext uri="{BB962C8B-B14F-4D97-AF65-F5344CB8AC3E}">
        <p14:creationId xmlns:p14="http://schemas.microsoft.com/office/powerpoint/2010/main" val="2022808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400" y="1676142"/>
            <a:ext cx="5192116" cy="3933851"/>
          </a:xfrm>
        </p:spPr>
        <p:txBody>
          <a:bodyPr/>
          <a:lstStyle/>
          <a:p>
            <a:pPr lvl="1"/>
            <a:r>
              <a:rPr lang="de-DE" dirty="0"/>
              <a:t>FNO wird erweitert um besser die langfristigen Merkmale aus den Zeitreihendaten zu extrahieren</a:t>
            </a:r>
          </a:p>
          <a:p>
            <a:pPr lvl="1"/>
            <a:r>
              <a:rPr lang="de-DE" dirty="0"/>
              <a:t>Daten aus FNO liegen in räumlicher Domäne vor</a:t>
            </a:r>
          </a:p>
          <a:p>
            <a:pPr lvl="1"/>
            <a:r>
              <a:rPr lang="de-DE" dirty="0"/>
              <a:t>Encoder und Decoder Struktur, welche die Daten auf höhere Dimension anhebt</a:t>
            </a:r>
          </a:p>
          <a:p>
            <a:pPr lvl="1"/>
            <a:r>
              <a:rPr lang="de-DE" dirty="0"/>
              <a:t>Multi-Head Attention Block filtert Beziehungen zwischen den Temperaturpunkten</a:t>
            </a:r>
          </a:p>
          <a:p>
            <a:pPr lvl="1"/>
            <a:r>
              <a:rPr lang="de-DE" dirty="0"/>
              <a:t>Feed Forward Netzwerk hebt Input Dimension an und senkt sie wieder (enthält Dropout Layer)</a:t>
            </a:r>
          </a:p>
          <a:p>
            <a:pPr lvl="1"/>
            <a:r>
              <a:rPr lang="de-DE" dirty="0"/>
              <a:t> FNO filtert Frequenz basierte Informationen und Attention Block langfristige Abhängigkeiten in den Daten</a:t>
            </a:r>
          </a:p>
          <a:p>
            <a:pPr lvl="1"/>
            <a:endParaRPr lang="de-DE" dirty="0"/>
          </a:p>
          <a:p>
            <a:pPr lvl="2"/>
            <a:endParaRPr lang="de-DE" dirty="0"/>
          </a:p>
          <a:p>
            <a:pPr lvl="2"/>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FNO-Attention</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776855"/>
            <a:ext cx="5194800" cy="541145"/>
          </a:xfrm>
        </p:spPr>
        <p:txBody>
          <a:bodyPr/>
          <a:lstStyle/>
          <a:p>
            <a:r>
              <a:rPr lang="de-DE" dirty="0"/>
              <a:t>Architektur des FNO-Attention</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51</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3" name="Picture 2">
            <a:extLst>
              <a:ext uri="{FF2B5EF4-FFF2-40B4-BE49-F238E27FC236}">
                <a16:creationId xmlns:a16="http://schemas.microsoft.com/office/drawing/2014/main" id="{9CB7072D-ACCB-D096-40E4-B5CBABE5325B}"/>
              </a:ext>
            </a:extLst>
          </p:cNvPr>
          <p:cNvPicPr>
            <a:picLocks noChangeAspect="1"/>
          </p:cNvPicPr>
          <p:nvPr/>
        </p:nvPicPr>
        <p:blipFill>
          <a:blip r:embed="rId3"/>
          <a:stretch>
            <a:fillRect/>
          </a:stretch>
        </p:blipFill>
        <p:spPr>
          <a:xfrm>
            <a:off x="7891902" y="1145768"/>
            <a:ext cx="2381002" cy="4566464"/>
          </a:xfrm>
          <a:prstGeom prst="rect">
            <a:avLst/>
          </a:prstGeom>
        </p:spPr>
      </p:pic>
    </p:spTree>
    <p:extLst>
      <p:ext uri="{BB962C8B-B14F-4D97-AF65-F5344CB8AC3E}">
        <p14:creationId xmlns:p14="http://schemas.microsoft.com/office/powerpoint/2010/main" val="2216116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FNO-Attention</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52</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6" name="Textplatzhalter 15">
            <a:extLst>
              <a:ext uri="{FF2B5EF4-FFF2-40B4-BE49-F238E27FC236}">
                <a16:creationId xmlns:a16="http://schemas.microsoft.com/office/drawing/2014/main" id="{57901F7A-BD17-738F-737E-39C7A9EF3CBE}"/>
              </a:ext>
            </a:extLst>
          </p:cNvPr>
          <p:cNvSpPr txBox="1">
            <a:spLocks/>
          </p:cNvSpPr>
          <p:nvPr/>
        </p:nvSpPr>
        <p:spPr>
          <a:xfrm>
            <a:off x="2839911" y="5745122"/>
            <a:ext cx="6666039" cy="541145"/>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Loss Werte für Anzahl Attention Heads auf Testing Datensatz 1000mm</a:t>
            </a:r>
          </a:p>
          <a:p>
            <a:endParaRPr lang="en-US" dirty="0"/>
          </a:p>
          <a:p>
            <a:endParaRPr lang="pt-BR" dirty="0"/>
          </a:p>
        </p:txBody>
      </p:sp>
      <p:pic>
        <p:nvPicPr>
          <p:cNvPr id="3" name="Picture 2">
            <a:extLst>
              <a:ext uri="{FF2B5EF4-FFF2-40B4-BE49-F238E27FC236}">
                <a16:creationId xmlns:a16="http://schemas.microsoft.com/office/drawing/2014/main" id="{8BDB7D80-E28E-C2A5-0846-14C47979CDA3}"/>
              </a:ext>
            </a:extLst>
          </p:cNvPr>
          <p:cNvPicPr>
            <a:picLocks noChangeAspect="1"/>
          </p:cNvPicPr>
          <p:nvPr/>
        </p:nvPicPr>
        <p:blipFill>
          <a:blip r:embed="rId3"/>
          <a:stretch>
            <a:fillRect/>
          </a:stretch>
        </p:blipFill>
        <p:spPr>
          <a:xfrm>
            <a:off x="3106837" y="2876456"/>
            <a:ext cx="5978321" cy="1262461"/>
          </a:xfrm>
          <a:prstGeom prst="rect">
            <a:avLst/>
          </a:prstGeom>
        </p:spPr>
      </p:pic>
    </p:spTree>
    <p:extLst>
      <p:ext uri="{BB962C8B-B14F-4D97-AF65-F5344CB8AC3E}">
        <p14:creationId xmlns:p14="http://schemas.microsoft.com/office/powerpoint/2010/main" val="3758661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FNO-Attention</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202" y="5713677"/>
            <a:ext cx="5194800" cy="541145"/>
          </a:xfrm>
        </p:spPr>
        <p:txBody>
          <a:bodyPr/>
          <a:lstStyle/>
          <a:p>
            <a:r>
              <a:rPr lang="de-DE" dirty="0"/>
              <a:t>Loss Werte auf Validierungs Datensatz 50mm (H-dataset)</a:t>
            </a:r>
          </a:p>
          <a:p>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53</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6" name="Textplatzhalter 15">
            <a:extLst>
              <a:ext uri="{FF2B5EF4-FFF2-40B4-BE49-F238E27FC236}">
                <a16:creationId xmlns:a16="http://schemas.microsoft.com/office/drawing/2014/main" id="{57901F7A-BD17-738F-737E-39C7A9EF3CBE}"/>
              </a:ext>
            </a:extLst>
          </p:cNvPr>
          <p:cNvSpPr txBox="1">
            <a:spLocks/>
          </p:cNvSpPr>
          <p:nvPr/>
        </p:nvSpPr>
        <p:spPr>
          <a:xfrm>
            <a:off x="633753" y="5713677"/>
            <a:ext cx="5194800" cy="541145"/>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Loss Werte auf Testing Datensatz 1000mm (H-dataset)</a:t>
            </a:r>
          </a:p>
          <a:p>
            <a:endParaRPr lang="en-US" dirty="0"/>
          </a:p>
          <a:p>
            <a:endParaRPr lang="pt-BR" dirty="0"/>
          </a:p>
        </p:txBody>
      </p:sp>
      <p:pic>
        <p:nvPicPr>
          <p:cNvPr id="7" name="Picture 6">
            <a:extLst>
              <a:ext uri="{FF2B5EF4-FFF2-40B4-BE49-F238E27FC236}">
                <a16:creationId xmlns:a16="http://schemas.microsoft.com/office/drawing/2014/main" id="{49424909-BAA5-BA49-B64A-1DAA828FF344}"/>
              </a:ext>
            </a:extLst>
          </p:cNvPr>
          <p:cNvPicPr>
            <a:picLocks noChangeAspect="1"/>
          </p:cNvPicPr>
          <p:nvPr/>
        </p:nvPicPr>
        <p:blipFill>
          <a:blip r:embed="rId3"/>
          <a:stretch>
            <a:fillRect/>
          </a:stretch>
        </p:blipFill>
        <p:spPr>
          <a:xfrm>
            <a:off x="695178" y="1571511"/>
            <a:ext cx="5071949" cy="1429759"/>
          </a:xfrm>
          <a:prstGeom prst="rect">
            <a:avLst/>
          </a:prstGeom>
        </p:spPr>
      </p:pic>
      <p:pic>
        <p:nvPicPr>
          <p:cNvPr id="15" name="Picture 14">
            <a:extLst>
              <a:ext uri="{FF2B5EF4-FFF2-40B4-BE49-F238E27FC236}">
                <a16:creationId xmlns:a16="http://schemas.microsoft.com/office/drawing/2014/main" id="{14820D56-B54A-4A77-AD60-90A672C021C3}"/>
              </a:ext>
            </a:extLst>
          </p:cNvPr>
          <p:cNvPicPr>
            <a:picLocks noChangeAspect="1"/>
          </p:cNvPicPr>
          <p:nvPr/>
        </p:nvPicPr>
        <p:blipFill>
          <a:blip r:embed="rId4"/>
          <a:stretch>
            <a:fillRect/>
          </a:stretch>
        </p:blipFill>
        <p:spPr>
          <a:xfrm>
            <a:off x="6277202" y="1357596"/>
            <a:ext cx="5057917" cy="4272491"/>
          </a:xfrm>
          <a:prstGeom prst="rect">
            <a:avLst/>
          </a:prstGeom>
        </p:spPr>
      </p:pic>
      <p:sp>
        <p:nvSpPr>
          <p:cNvPr id="2" name="Textplatzhalter 15">
            <a:extLst>
              <a:ext uri="{FF2B5EF4-FFF2-40B4-BE49-F238E27FC236}">
                <a16:creationId xmlns:a16="http://schemas.microsoft.com/office/drawing/2014/main" id="{0D443A13-9FC0-6114-3749-C50AA76D835F}"/>
              </a:ext>
            </a:extLst>
          </p:cNvPr>
          <p:cNvSpPr txBox="1">
            <a:spLocks/>
          </p:cNvSpPr>
          <p:nvPr/>
        </p:nvSpPr>
        <p:spPr>
          <a:xfrm>
            <a:off x="633753" y="3027553"/>
            <a:ext cx="5194800" cy="541145"/>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Loss Werte auf Testing Datensatz 50mm (H-dataset)</a:t>
            </a:r>
          </a:p>
          <a:p>
            <a:endParaRPr lang="en-US" dirty="0"/>
          </a:p>
          <a:p>
            <a:endParaRPr lang="pt-BR" dirty="0"/>
          </a:p>
        </p:txBody>
      </p:sp>
      <p:pic>
        <p:nvPicPr>
          <p:cNvPr id="5" name="Picture 4">
            <a:extLst>
              <a:ext uri="{FF2B5EF4-FFF2-40B4-BE49-F238E27FC236}">
                <a16:creationId xmlns:a16="http://schemas.microsoft.com/office/drawing/2014/main" id="{94F665AE-B760-5E69-D734-210A3ED6CF51}"/>
              </a:ext>
            </a:extLst>
          </p:cNvPr>
          <p:cNvPicPr>
            <a:picLocks noChangeAspect="1"/>
          </p:cNvPicPr>
          <p:nvPr/>
        </p:nvPicPr>
        <p:blipFill>
          <a:blip r:embed="rId5"/>
          <a:stretch>
            <a:fillRect/>
          </a:stretch>
        </p:blipFill>
        <p:spPr>
          <a:xfrm>
            <a:off x="739703" y="4271115"/>
            <a:ext cx="4982897" cy="1358972"/>
          </a:xfrm>
          <a:prstGeom prst="rect">
            <a:avLst/>
          </a:prstGeom>
        </p:spPr>
      </p:pic>
    </p:spTree>
    <p:extLst>
      <p:ext uri="{BB962C8B-B14F-4D97-AF65-F5344CB8AC3E}">
        <p14:creationId xmlns:p14="http://schemas.microsoft.com/office/powerpoint/2010/main" val="50883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Modelle und Architekturen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400" y="1676142"/>
            <a:ext cx="9681900" cy="3933851"/>
          </a:xfrm>
        </p:spPr>
        <p:txBody>
          <a:bodyPr/>
          <a:lstStyle/>
          <a:p>
            <a:pPr lvl="1"/>
            <a:r>
              <a:rPr lang="de-DE" dirty="0"/>
              <a:t>Bestehende Modelle</a:t>
            </a:r>
          </a:p>
          <a:p>
            <a:pPr lvl="2"/>
            <a:r>
              <a:rPr lang="de-DE" dirty="0"/>
              <a:t>FNO</a:t>
            </a:r>
          </a:p>
          <a:p>
            <a:pPr lvl="2"/>
            <a:r>
              <a:rPr lang="de-DE" dirty="0"/>
              <a:t>FNO mit entwickeltem physic Loss (Finite Differenzen Vorhersage)</a:t>
            </a:r>
          </a:p>
          <a:p>
            <a:pPr lvl="2"/>
            <a:r>
              <a:rPr lang="de-DE" dirty="0"/>
              <a:t>LNO</a:t>
            </a:r>
          </a:p>
          <a:p>
            <a:pPr lvl="2"/>
            <a:r>
              <a:rPr lang="de-DE" dirty="0"/>
              <a:t>GINO mit entwickeltem Encoder (edge + graph conv) und Decoder (graph + graph conv)</a:t>
            </a:r>
          </a:p>
          <a:p>
            <a:pPr lvl="2"/>
            <a:endParaRPr lang="de-DE" dirty="0"/>
          </a:p>
          <a:p>
            <a:pPr lvl="1"/>
            <a:r>
              <a:rPr lang="de-DE" dirty="0"/>
              <a:t>Entwickelte Modelle</a:t>
            </a:r>
          </a:p>
          <a:p>
            <a:pPr lvl="2"/>
            <a:r>
              <a:rPr lang="de-DE" dirty="0"/>
              <a:t>Hybrid-FNO</a:t>
            </a:r>
          </a:p>
          <a:p>
            <a:pPr lvl="2"/>
            <a:r>
              <a:rPr lang="de-DE" dirty="0"/>
              <a:t>FNO-Attention</a:t>
            </a:r>
          </a:p>
          <a:p>
            <a:pPr lvl="2"/>
            <a:endParaRPr lang="de-DE" dirty="0"/>
          </a:p>
          <a:p>
            <a:pPr lvl="2"/>
            <a:endParaRPr lang="de-DE" dirty="0"/>
          </a:p>
          <a:p>
            <a:pPr lvl="2"/>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Zusammenfassung</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54</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Tree>
    <p:extLst>
      <p:ext uri="{BB962C8B-B14F-4D97-AF65-F5344CB8AC3E}">
        <p14:creationId xmlns:p14="http://schemas.microsoft.com/office/powerpoint/2010/main" val="367609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Trainingsframework und Bewertungs Metriken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484662" cy="3933851"/>
          </a:xfrm>
        </p:spPr>
        <p:txBody>
          <a:bodyPr/>
          <a:lstStyle/>
          <a:p>
            <a:pPr lvl="1"/>
            <a:r>
              <a:rPr lang="de-DE" dirty="0"/>
              <a:t>Technischer Rahmen</a:t>
            </a:r>
          </a:p>
          <a:p>
            <a:pPr lvl="2"/>
            <a:r>
              <a:rPr lang="de-DE" dirty="0"/>
              <a:t>NVIDIA RTX A5000 GPU</a:t>
            </a:r>
          </a:p>
          <a:p>
            <a:pPr lvl="2"/>
            <a:r>
              <a:rPr lang="de-DE" dirty="0"/>
              <a:t>24GB Speicher</a:t>
            </a:r>
          </a:p>
          <a:p>
            <a:pPr lvl="2"/>
            <a:r>
              <a:rPr lang="de-DE" dirty="0"/>
              <a:t>Pytorch und Tensorboard</a:t>
            </a:r>
          </a:p>
          <a:p>
            <a:pPr lvl="2"/>
            <a:r>
              <a:rPr lang="de-DE" dirty="0"/>
              <a:t>CUDA</a:t>
            </a:r>
          </a:p>
          <a:p>
            <a:pPr lvl="1"/>
            <a:r>
              <a:rPr lang="de-DE" dirty="0"/>
              <a:t>Validierungs Daten Zusammensetzung</a:t>
            </a:r>
          </a:p>
          <a:p>
            <a:pPr lvl="2"/>
            <a:r>
              <a:rPr lang="de-DE" dirty="0"/>
              <a:t>50% Daten der Größe 50mm</a:t>
            </a:r>
          </a:p>
          <a:p>
            <a:pPr lvl="2"/>
            <a:r>
              <a:rPr lang="de-DE" dirty="0"/>
              <a:t>50% Daten der Größe 1000mm</a:t>
            </a:r>
          </a:p>
          <a:p>
            <a:pPr lvl="1"/>
            <a:r>
              <a:rPr lang="de-DE" dirty="0"/>
              <a:t>Parameter während des Trainings (auf FNO)</a:t>
            </a:r>
          </a:p>
          <a:p>
            <a:pPr lvl="2"/>
            <a:r>
              <a:rPr lang="de-DE" dirty="0"/>
              <a:t>500 Epochen</a:t>
            </a:r>
          </a:p>
          <a:p>
            <a:pPr lvl="2"/>
            <a:r>
              <a:rPr lang="de-DE" dirty="0"/>
              <a:t>Cosine Learning Rate Scheduler (weight decay 0.0001)</a:t>
            </a:r>
          </a:p>
          <a:p>
            <a:pPr lvl="2"/>
            <a:r>
              <a:rPr lang="de-DE" dirty="0"/>
              <a:t>Learning rate 0.001</a:t>
            </a:r>
          </a:p>
          <a:p>
            <a:pPr lvl="2"/>
            <a:r>
              <a:rPr lang="de-DE" dirty="0"/>
              <a:t>Adam Optimizer</a:t>
            </a:r>
          </a:p>
          <a:p>
            <a:pPr lvl="2"/>
            <a:r>
              <a:rPr lang="de-DE" dirty="0"/>
              <a:t>L-dataset für Entwicklung</a:t>
            </a:r>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Rahmenbedingungen und Datenaufteilung</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776855"/>
            <a:ext cx="5194800" cy="541145"/>
          </a:xfrm>
        </p:spPr>
        <p:txBody>
          <a:bodyPr/>
          <a:lstStyle/>
          <a:p>
            <a:r>
              <a:rPr lang="de-DE" dirty="0"/>
              <a:t>Überblick zur Datenaufteilung</a:t>
            </a:r>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55</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3" name="Picture 2">
            <a:extLst>
              <a:ext uri="{FF2B5EF4-FFF2-40B4-BE49-F238E27FC236}">
                <a16:creationId xmlns:a16="http://schemas.microsoft.com/office/drawing/2014/main" id="{08BD0DC0-B372-7C3D-15D4-BFB0D701A218}"/>
              </a:ext>
            </a:extLst>
          </p:cNvPr>
          <p:cNvPicPr>
            <a:picLocks noChangeAspect="1"/>
          </p:cNvPicPr>
          <p:nvPr/>
        </p:nvPicPr>
        <p:blipFill>
          <a:blip r:embed="rId3"/>
          <a:stretch>
            <a:fillRect/>
          </a:stretch>
        </p:blipFill>
        <p:spPr>
          <a:xfrm>
            <a:off x="6359144" y="4097031"/>
            <a:ext cx="5032111" cy="1150197"/>
          </a:xfrm>
          <a:prstGeom prst="rect">
            <a:avLst/>
          </a:prstGeom>
        </p:spPr>
      </p:pic>
    </p:spTree>
    <p:extLst>
      <p:ext uri="{BB962C8B-B14F-4D97-AF65-F5344CB8AC3E}">
        <p14:creationId xmlns:p14="http://schemas.microsoft.com/office/powerpoint/2010/main" val="2854770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Trainingsframework und Bewertungs Metriken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561687" cy="3933851"/>
          </a:xfrm>
        </p:spPr>
        <p:txBody>
          <a:bodyPr/>
          <a:lstStyle/>
          <a:p>
            <a:pPr lvl="1"/>
            <a:r>
              <a:rPr lang="de-DE" dirty="0"/>
              <a:t>Getestete Verlustfunktionen während des Trainings</a:t>
            </a:r>
          </a:p>
          <a:p>
            <a:pPr lvl="2"/>
            <a:r>
              <a:rPr lang="de-DE" dirty="0"/>
              <a:t>MSE</a:t>
            </a:r>
          </a:p>
          <a:p>
            <a:pPr lvl="2"/>
            <a:endParaRPr lang="de-DE" dirty="0"/>
          </a:p>
          <a:p>
            <a:pPr lvl="2"/>
            <a:r>
              <a:rPr lang="de-DE" u="sng" dirty="0"/>
              <a:t>Relative Loss</a:t>
            </a:r>
          </a:p>
          <a:p>
            <a:pPr lvl="2"/>
            <a:endParaRPr lang="de-DE" dirty="0"/>
          </a:p>
          <a:p>
            <a:pPr lvl="2"/>
            <a:r>
              <a:rPr lang="de-DE" dirty="0"/>
              <a:t>Huber Loss</a:t>
            </a:r>
          </a:p>
          <a:p>
            <a:pPr lvl="2"/>
            <a:endParaRPr lang="de-DE" dirty="0"/>
          </a:p>
          <a:p>
            <a:pPr lvl="2"/>
            <a:endParaRPr lang="de-DE" dirty="0"/>
          </a:p>
          <a:p>
            <a:pPr lvl="1"/>
            <a:r>
              <a:rPr lang="de-DE" dirty="0"/>
              <a:t>Zusätzlich Absoluter Loss</a:t>
            </a:r>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Bewertungs Metriken</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6277800" y="5645345"/>
            <a:ext cx="5192116" cy="672655"/>
          </a:xfrm>
        </p:spPr>
        <p:txBody>
          <a:bodyPr/>
          <a:lstStyle/>
          <a:p>
            <a:r>
              <a:rPr lang="de-DE" dirty="0"/>
              <a:t>Vorhersagen auf Basis verschiedener Verlustfunktionen</a:t>
            </a:r>
            <a:br>
              <a:rPr lang="de-DE" dirty="0"/>
            </a:br>
            <a:r>
              <a:rPr lang="de-DE" dirty="0"/>
              <a:t>(100 Epochen)</a:t>
            </a:r>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56</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4" name="Picture 3">
            <a:extLst>
              <a:ext uri="{FF2B5EF4-FFF2-40B4-BE49-F238E27FC236}">
                <a16:creationId xmlns:a16="http://schemas.microsoft.com/office/drawing/2014/main" id="{93AB4F82-0156-C8F8-B206-B4377FE41279}"/>
              </a:ext>
            </a:extLst>
          </p:cNvPr>
          <p:cNvPicPr>
            <a:picLocks noChangeAspect="1"/>
          </p:cNvPicPr>
          <p:nvPr/>
        </p:nvPicPr>
        <p:blipFill>
          <a:blip r:embed="rId3"/>
          <a:stretch>
            <a:fillRect/>
          </a:stretch>
        </p:blipFill>
        <p:spPr>
          <a:xfrm>
            <a:off x="3215449" y="1963512"/>
            <a:ext cx="1512952" cy="431403"/>
          </a:xfrm>
          <a:prstGeom prst="rect">
            <a:avLst/>
          </a:prstGeom>
        </p:spPr>
      </p:pic>
      <p:pic>
        <p:nvPicPr>
          <p:cNvPr id="6" name="Picture 5">
            <a:extLst>
              <a:ext uri="{FF2B5EF4-FFF2-40B4-BE49-F238E27FC236}">
                <a16:creationId xmlns:a16="http://schemas.microsoft.com/office/drawing/2014/main" id="{5FFBD621-FE36-5A2D-AE9F-2C0A6C1410AE}"/>
              </a:ext>
            </a:extLst>
          </p:cNvPr>
          <p:cNvPicPr>
            <a:picLocks noChangeAspect="1"/>
          </p:cNvPicPr>
          <p:nvPr/>
        </p:nvPicPr>
        <p:blipFill>
          <a:blip r:embed="rId4"/>
          <a:stretch>
            <a:fillRect/>
          </a:stretch>
        </p:blipFill>
        <p:spPr>
          <a:xfrm>
            <a:off x="2913631" y="3136363"/>
            <a:ext cx="2458469" cy="636457"/>
          </a:xfrm>
          <a:prstGeom prst="rect">
            <a:avLst/>
          </a:prstGeom>
        </p:spPr>
      </p:pic>
      <p:pic>
        <p:nvPicPr>
          <p:cNvPr id="14" name="Picture 13">
            <a:extLst>
              <a:ext uri="{FF2B5EF4-FFF2-40B4-BE49-F238E27FC236}">
                <a16:creationId xmlns:a16="http://schemas.microsoft.com/office/drawing/2014/main" id="{1C7794E3-C790-AC15-AD75-34548052C480}"/>
              </a:ext>
            </a:extLst>
          </p:cNvPr>
          <p:cNvPicPr>
            <a:picLocks noChangeAspect="1"/>
          </p:cNvPicPr>
          <p:nvPr/>
        </p:nvPicPr>
        <p:blipFill>
          <a:blip r:embed="rId5"/>
          <a:stretch>
            <a:fillRect/>
          </a:stretch>
        </p:blipFill>
        <p:spPr>
          <a:xfrm>
            <a:off x="3105029" y="2596959"/>
            <a:ext cx="1733792" cy="447737"/>
          </a:xfrm>
          <a:prstGeom prst="rect">
            <a:avLst/>
          </a:prstGeom>
        </p:spPr>
      </p:pic>
      <p:pic>
        <p:nvPicPr>
          <p:cNvPr id="17" name="Picture 16">
            <a:extLst>
              <a:ext uri="{FF2B5EF4-FFF2-40B4-BE49-F238E27FC236}">
                <a16:creationId xmlns:a16="http://schemas.microsoft.com/office/drawing/2014/main" id="{47EC7D64-F73C-BFB9-DF34-2987EB301680}"/>
              </a:ext>
            </a:extLst>
          </p:cNvPr>
          <p:cNvPicPr>
            <a:picLocks noChangeAspect="1"/>
          </p:cNvPicPr>
          <p:nvPr/>
        </p:nvPicPr>
        <p:blipFill>
          <a:blip r:embed="rId6"/>
          <a:stretch>
            <a:fillRect/>
          </a:stretch>
        </p:blipFill>
        <p:spPr>
          <a:xfrm>
            <a:off x="3849412" y="4303426"/>
            <a:ext cx="1757977" cy="361937"/>
          </a:xfrm>
          <a:prstGeom prst="rect">
            <a:avLst/>
          </a:prstGeom>
        </p:spPr>
      </p:pic>
      <p:pic>
        <p:nvPicPr>
          <p:cNvPr id="19" name="Picture 18">
            <a:extLst>
              <a:ext uri="{FF2B5EF4-FFF2-40B4-BE49-F238E27FC236}">
                <a16:creationId xmlns:a16="http://schemas.microsoft.com/office/drawing/2014/main" id="{7A3AEC75-DA11-F2FC-78B3-A36441C86496}"/>
              </a:ext>
            </a:extLst>
          </p:cNvPr>
          <p:cNvPicPr>
            <a:picLocks noChangeAspect="1"/>
          </p:cNvPicPr>
          <p:nvPr/>
        </p:nvPicPr>
        <p:blipFill>
          <a:blip r:embed="rId7"/>
          <a:stretch>
            <a:fillRect/>
          </a:stretch>
        </p:blipFill>
        <p:spPr>
          <a:xfrm>
            <a:off x="6367200" y="1787822"/>
            <a:ext cx="4424681" cy="3618128"/>
          </a:xfrm>
          <a:prstGeom prst="rect">
            <a:avLst/>
          </a:prstGeom>
        </p:spPr>
      </p:pic>
    </p:spTree>
    <p:extLst>
      <p:ext uri="{BB962C8B-B14F-4D97-AF65-F5344CB8AC3E}">
        <p14:creationId xmlns:p14="http://schemas.microsoft.com/office/powerpoint/2010/main" val="1998793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Trainingsframework und Bewertungs Metriken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6113" y="1673999"/>
            <a:ext cx="5561687" cy="3933851"/>
          </a:xfrm>
        </p:spPr>
        <p:txBody>
          <a:bodyPr/>
          <a:lstStyle/>
          <a:p>
            <a:pPr lvl="1"/>
            <a:r>
              <a:rPr lang="de-DE" dirty="0"/>
              <a:t>Fehlerfortpflanzung und Boundary Loss</a:t>
            </a:r>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Bewertungs Metriken</a:t>
            </a:r>
          </a:p>
        </p:txBody>
      </p:sp>
      <p:sp>
        <p:nvSpPr>
          <p:cNvPr id="16" name="Textplatzhalter 15">
            <a:extLst>
              <a:ext uri="{FF2B5EF4-FFF2-40B4-BE49-F238E27FC236}">
                <a16:creationId xmlns:a16="http://schemas.microsoft.com/office/drawing/2014/main" id="{9CABB7DB-1FF8-4ADD-8C76-85E18BC5B81F}"/>
              </a:ext>
            </a:extLst>
          </p:cNvPr>
          <p:cNvSpPr>
            <a:spLocks noGrp="1"/>
          </p:cNvSpPr>
          <p:nvPr>
            <p:ph type="body" sz="quarter" idx="19"/>
          </p:nvPr>
        </p:nvSpPr>
        <p:spPr>
          <a:xfrm>
            <a:off x="716113" y="5776855"/>
            <a:ext cx="10756487" cy="541145"/>
          </a:xfrm>
        </p:spPr>
        <p:txBody>
          <a:bodyPr/>
          <a:lstStyle/>
          <a:p>
            <a:r>
              <a:rPr lang="de-DE" dirty="0"/>
              <a:t>Visualisierung weiterer Loss Metriken</a:t>
            </a:r>
            <a:endParaRPr lang="en-US" dirty="0"/>
          </a:p>
          <a:p>
            <a:endParaRPr lang="pt-BR" dirty="0"/>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57</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pic>
        <p:nvPicPr>
          <p:cNvPr id="3" name="Picture 2">
            <a:extLst>
              <a:ext uri="{FF2B5EF4-FFF2-40B4-BE49-F238E27FC236}">
                <a16:creationId xmlns:a16="http://schemas.microsoft.com/office/drawing/2014/main" id="{727B785D-CC62-4BB5-C5B4-EB6B898571E6}"/>
              </a:ext>
            </a:extLst>
          </p:cNvPr>
          <p:cNvPicPr>
            <a:picLocks noChangeAspect="1"/>
          </p:cNvPicPr>
          <p:nvPr/>
        </p:nvPicPr>
        <p:blipFill>
          <a:blip r:embed="rId3"/>
          <a:stretch>
            <a:fillRect/>
          </a:stretch>
        </p:blipFill>
        <p:spPr>
          <a:xfrm>
            <a:off x="7097776" y="1967898"/>
            <a:ext cx="4170299" cy="3348877"/>
          </a:xfrm>
          <a:prstGeom prst="rect">
            <a:avLst/>
          </a:prstGeom>
        </p:spPr>
      </p:pic>
      <p:pic>
        <p:nvPicPr>
          <p:cNvPr id="7" name="Picture 6">
            <a:extLst>
              <a:ext uri="{FF2B5EF4-FFF2-40B4-BE49-F238E27FC236}">
                <a16:creationId xmlns:a16="http://schemas.microsoft.com/office/drawing/2014/main" id="{3B8C788A-30F6-E5BF-3324-F1FF502E70B4}"/>
              </a:ext>
            </a:extLst>
          </p:cNvPr>
          <p:cNvPicPr>
            <a:picLocks noChangeAspect="1"/>
          </p:cNvPicPr>
          <p:nvPr/>
        </p:nvPicPr>
        <p:blipFill>
          <a:blip r:embed="rId4"/>
          <a:stretch>
            <a:fillRect/>
          </a:stretch>
        </p:blipFill>
        <p:spPr>
          <a:xfrm>
            <a:off x="478932" y="2653511"/>
            <a:ext cx="6208856" cy="1974826"/>
          </a:xfrm>
          <a:prstGeom prst="rect">
            <a:avLst/>
          </a:prstGeom>
        </p:spPr>
      </p:pic>
    </p:spTree>
    <p:extLst>
      <p:ext uri="{BB962C8B-B14F-4D97-AF65-F5344CB8AC3E}">
        <p14:creationId xmlns:p14="http://schemas.microsoft.com/office/powerpoint/2010/main" val="3522402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58</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6" name="Textplatzhalter 15">
            <a:extLst>
              <a:ext uri="{FF2B5EF4-FFF2-40B4-BE49-F238E27FC236}">
                <a16:creationId xmlns:a16="http://schemas.microsoft.com/office/drawing/2014/main" id="{57901F7A-BD17-738F-737E-39C7A9EF3CBE}"/>
              </a:ext>
            </a:extLst>
          </p:cNvPr>
          <p:cNvSpPr txBox="1">
            <a:spLocks/>
          </p:cNvSpPr>
          <p:nvPr/>
        </p:nvSpPr>
        <p:spPr>
          <a:xfrm>
            <a:off x="633753" y="5534025"/>
            <a:ext cx="5194800" cy="720797"/>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Relative, Absolute und Boundary Loss Werte auf den </a:t>
            </a:r>
            <a:br>
              <a:rPr lang="de-DE" dirty="0"/>
            </a:br>
            <a:r>
              <a:rPr lang="de-DE" dirty="0"/>
              <a:t>Testing Daten </a:t>
            </a:r>
          </a:p>
          <a:p>
            <a:endParaRPr lang="en-US" dirty="0"/>
          </a:p>
          <a:p>
            <a:endParaRPr lang="pt-BR" dirty="0"/>
          </a:p>
        </p:txBody>
      </p:sp>
      <p:pic>
        <p:nvPicPr>
          <p:cNvPr id="14" name="Picture 13">
            <a:extLst>
              <a:ext uri="{FF2B5EF4-FFF2-40B4-BE49-F238E27FC236}">
                <a16:creationId xmlns:a16="http://schemas.microsoft.com/office/drawing/2014/main" id="{6039EFD2-9A17-5DD4-21A1-3434A66F98FD}"/>
              </a:ext>
            </a:extLst>
          </p:cNvPr>
          <p:cNvPicPr>
            <a:picLocks noChangeAspect="1"/>
          </p:cNvPicPr>
          <p:nvPr/>
        </p:nvPicPr>
        <p:blipFill>
          <a:blip r:embed="rId3"/>
          <a:stretch>
            <a:fillRect/>
          </a:stretch>
        </p:blipFill>
        <p:spPr>
          <a:xfrm>
            <a:off x="587737" y="2349707"/>
            <a:ext cx="5324377" cy="2160790"/>
          </a:xfrm>
          <a:prstGeom prst="rect">
            <a:avLst/>
          </a:prstGeom>
        </p:spPr>
      </p:pic>
      <p:pic>
        <p:nvPicPr>
          <p:cNvPr id="24" name="Picture 23">
            <a:extLst>
              <a:ext uri="{FF2B5EF4-FFF2-40B4-BE49-F238E27FC236}">
                <a16:creationId xmlns:a16="http://schemas.microsoft.com/office/drawing/2014/main" id="{55817061-9EE8-5BD3-B9A6-75A5F5DBDBEE}"/>
              </a:ext>
            </a:extLst>
          </p:cNvPr>
          <p:cNvPicPr>
            <a:picLocks noChangeAspect="1"/>
          </p:cNvPicPr>
          <p:nvPr/>
        </p:nvPicPr>
        <p:blipFill>
          <a:blip r:embed="rId4"/>
          <a:stretch>
            <a:fillRect/>
          </a:stretch>
        </p:blipFill>
        <p:spPr>
          <a:xfrm>
            <a:off x="6273779" y="2361204"/>
            <a:ext cx="5380737" cy="2135592"/>
          </a:xfrm>
          <a:prstGeom prst="rect">
            <a:avLst/>
          </a:prstGeom>
        </p:spPr>
      </p:pic>
      <p:sp>
        <p:nvSpPr>
          <p:cNvPr id="25" name="Untertitel 12">
            <a:extLst>
              <a:ext uri="{FF2B5EF4-FFF2-40B4-BE49-F238E27FC236}">
                <a16:creationId xmlns:a16="http://schemas.microsoft.com/office/drawing/2014/main" id="{38BF5267-48D2-6F38-D954-D29FE78039C7}"/>
              </a:ext>
            </a:extLst>
          </p:cNvPr>
          <p:cNvSpPr>
            <a:spLocks noGrp="1"/>
          </p:cNvSpPr>
          <p:nvPr>
            <p:ph type="subTitle" idx="13"/>
          </p:nvPr>
        </p:nvSpPr>
        <p:spPr>
          <a:xfrm>
            <a:off x="719400" y="1181818"/>
            <a:ext cx="10753200" cy="366609"/>
          </a:xfrm>
        </p:spPr>
        <p:txBody>
          <a:bodyPr/>
          <a:lstStyle/>
          <a:p>
            <a:r>
              <a:rPr lang="de-DE" dirty="0"/>
              <a:t>Modelle trainiert auf dem L-dataset</a:t>
            </a:r>
          </a:p>
        </p:txBody>
      </p:sp>
      <p:sp>
        <p:nvSpPr>
          <p:cNvPr id="26" name="Textplatzhalter 15">
            <a:extLst>
              <a:ext uri="{FF2B5EF4-FFF2-40B4-BE49-F238E27FC236}">
                <a16:creationId xmlns:a16="http://schemas.microsoft.com/office/drawing/2014/main" id="{72DCB547-12D8-33B4-21D2-81C03D5D8A93}"/>
              </a:ext>
            </a:extLst>
          </p:cNvPr>
          <p:cNvSpPr txBox="1">
            <a:spLocks/>
          </p:cNvSpPr>
          <p:nvPr/>
        </p:nvSpPr>
        <p:spPr>
          <a:xfrm>
            <a:off x="6273779" y="5534025"/>
            <a:ext cx="5194800" cy="720797"/>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Propagation (Fehlerfortpflanzung) Loss Werte auf den </a:t>
            </a:r>
            <a:br>
              <a:rPr lang="de-DE" dirty="0"/>
            </a:br>
            <a:r>
              <a:rPr lang="de-DE" dirty="0"/>
              <a:t>Testing Daten </a:t>
            </a:r>
          </a:p>
          <a:p>
            <a:endParaRPr lang="en-US" dirty="0"/>
          </a:p>
          <a:p>
            <a:endParaRPr lang="pt-BR" dirty="0"/>
          </a:p>
        </p:txBody>
      </p:sp>
    </p:spTree>
    <p:extLst>
      <p:ext uri="{BB962C8B-B14F-4D97-AF65-F5344CB8AC3E}">
        <p14:creationId xmlns:p14="http://schemas.microsoft.com/office/powerpoint/2010/main" val="3292090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59</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6" name="Textplatzhalter 15">
            <a:extLst>
              <a:ext uri="{FF2B5EF4-FFF2-40B4-BE49-F238E27FC236}">
                <a16:creationId xmlns:a16="http://schemas.microsoft.com/office/drawing/2014/main" id="{57901F7A-BD17-738F-737E-39C7A9EF3CBE}"/>
              </a:ext>
            </a:extLst>
          </p:cNvPr>
          <p:cNvSpPr txBox="1">
            <a:spLocks/>
          </p:cNvSpPr>
          <p:nvPr/>
        </p:nvSpPr>
        <p:spPr>
          <a:xfrm>
            <a:off x="633753" y="5534025"/>
            <a:ext cx="5194800" cy="720797"/>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Relative, Absolute und Boundary Loss Werte auf den </a:t>
            </a:r>
            <a:br>
              <a:rPr lang="de-DE" dirty="0"/>
            </a:br>
            <a:r>
              <a:rPr lang="de-DE" dirty="0"/>
              <a:t>Testing Daten </a:t>
            </a:r>
          </a:p>
          <a:p>
            <a:endParaRPr lang="en-US" dirty="0"/>
          </a:p>
          <a:p>
            <a:endParaRPr lang="pt-BR" dirty="0"/>
          </a:p>
        </p:txBody>
      </p:sp>
      <p:sp>
        <p:nvSpPr>
          <p:cNvPr id="25" name="Untertitel 12">
            <a:extLst>
              <a:ext uri="{FF2B5EF4-FFF2-40B4-BE49-F238E27FC236}">
                <a16:creationId xmlns:a16="http://schemas.microsoft.com/office/drawing/2014/main" id="{38BF5267-48D2-6F38-D954-D29FE78039C7}"/>
              </a:ext>
            </a:extLst>
          </p:cNvPr>
          <p:cNvSpPr>
            <a:spLocks noGrp="1"/>
          </p:cNvSpPr>
          <p:nvPr>
            <p:ph type="subTitle" idx="13"/>
          </p:nvPr>
        </p:nvSpPr>
        <p:spPr>
          <a:xfrm>
            <a:off x="719400" y="1181818"/>
            <a:ext cx="10753200" cy="366609"/>
          </a:xfrm>
        </p:spPr>
        <p:txBody>
          <a:bodyPr/>
          <a:lstStyle/>
          <a:p>
            <a:r>
              <a:rPr lang="de-DE" dirty="0"/>
              <a:t>Modelle trainiert auf dem H-dataset</a:t>
            </a:r>
          </a:p>
        </p:txBody>
      </p:sp>
      <p:sp>
        <p:nvSpPr>
          <p:cNvPr id="26" name="Textplatzhalter 15">
            <a:extLst>
              <a:ext uri="{FF2B5EF4-FFF2-40B4-BE49-F238E27FC236}">
                <a16:creationId xmlns:a16="http://schemas.microsoft.com/office/drawing/2014/main" id="{72DCB547-12D8-33B4-21D2-81C03D5D8A93}"/>
              </a:ext>
            </a:extLst>
          </p:cNvPr>
          <p:cNvSpPr txBox="1">
            <a:spLocks/>
          </p:cNvSpPr>
          <p:nvPr/>
        </p:nvSpPr>
        <p:spPr>
          <a:xfrm>
            <a:off x="6273779" y="5534025"/>
            <a:ext cx="5194800" cy="720797"/>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Propagation (Fehlerfortpflanzung) Loss Werte auf den </a:t>
            </a:r>
            <a:br>
              <a:rPr lang="de-DE" dirty="0"/>
            </a:br>
            <a:r>
              <a:rPr lang="de-DE" dirty="0"/>
              <a:t>Testing Daten </a:t>
            </a:r>
          </a:p>
          <a:p>
            <a:endParaRPr lang="en-US" dirty="0"/>
          </a:p>
          <a:p>
            <a:endParaRPr lang="pt-BR" dirty="0"/>
          </a:p>
        </p:txBody>
      </p:sp>
      <p:pic>
        <p:nvPicPr>
          <p:cNvPr id="3" name="Picture 2">
            <a:extLst>
              <a:ext uri="{FF2B5EF4-FFF2-40B4-BE49-F238E27FC236}">
                <a16:creationId xmlns:a16="http://schemas.microsoft.com/office/drawing/2014/main" id="{261E5D56-5A77-E3C4-1D7B-8748126A6D4D}"/>
              </a:ext>
            </a:extLst>
          </p:cNvPr>
          <p:cNvPicPr>
            <a:picLocks noChangeAspect="1"/>
          </p:cNvPicPr>
          <p:nvPr/>
        </p:nvPicPr>
        <p:blipFill>
          <a:blip r:embed="rId3"/>
          <a:stretch>
            <a:fillRect/>
          </a:stretch>
        </p:blipFill>
        <p:spPr>
          <a:xfrm>
            <a:off x="607520" y="2337726"/>
            <a:ext cx="5324400" cy="2145210"/>
          </a:xfrm>
          <a:prstGeom prst="rect">
            <a:avLst/>
          </a:prstGeom>
        </p:spPr>
      </p:pic>
      <p:pic>
        <p:nvPicPr>
          <p:cNvPr id="5" name="Picture 4">
            <a:extLst>
              <a:ext uri="{FF2B5EF4-FFF2-40B4-BE49-F238E27FC236}">
                <a16:creationId xmlns:a16="http://schemas.microsoft.com/office/drawing/2014/main" id="{3934F85D-125C-08B4-0352-D52DC73DEEAC}"/>
              </a:ext>
            </a:extLst>
          </p:cNvPr>
          <p:cNvPicPr>
            <a:picLocks noChangeAspect="1"/>
          </p:cNvPicPr>
          <p:nvPr/>
        </p:nvPicPr>
        <p:blipFill>
          <a:blip r:embed="rId4"/>
          <a:stretch>
            <a:fillRect/>
          </a:stretch>
        </p:blipFill>
        <p:spPr>
          <a:xfrm>
            <a:off x="6273779" y="2371182"/>
            <a:ext cx="5375501" cy="2115636"/>
          </a:xfrm>
          <a:prstGeom prst="rect">
            <a:avLst/>
          </a:prstGeom>
        </p:spPr>
      </p:pic>
    </p:spTree>
    <p:extLst>
      <p:ext uri="{BB962C8B-B14F-4D97-AF65-F5344CB8AC3E}">
        <p14:creationId xmlns:p14="http://schemas.microsoft.com/office/powerpoint/2010/main" val="2887651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Stand der Technik</a:t>
            </a:r>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Übersicht der Modelle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dirty="0"/>
              <a:t>|    27.05.2024</a:t>
            </a:r>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a:xfrm>
            <a:off x="1783344" y="6574529"/>
            <a:ext cx="9081880" cy="241706"/>
          </a:xfrm>
        </p:spPr>
        <p:txBody>
          <a:bodyPr/>
          <a:lstStyle/>
          <a:p>
            <a:r>
              <a:rPr lang="de-DE" dirty="0"/>
              <a:t>|    Universität Augsburg    |     Finite-Elemente-Methode (FEM), Finite-Differenzen-Methode (FDM), Fourier Neural Operator (FNO), Physic-Informed Neural Operator (PINO), Laplace Neural Operator</a:t>
            </a:r>
            <a:br>
              <a:rPr lang="de-DE" dirty="0"/>
            </a:br>
            <a:r>
              <a:rPr lang="de-DE" dirty="0"/>
              <a:t>                                                (LNO), Graph-Informed Neural Operator (GINO), Physic-Informed Neural Network (PINN), Convolutional Neural Network (CNN), Neural Network (NN)</a:t>
            </a:r>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6</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4" name="Inhaltsplatzhalter 11">
            <a:extLst>
              <a:ext uri="{FF2B5EF4-FFF2-40B4-BE49-F238E27FC236}">
                <a16:creationId xmlns:a16="http://schemas.microsoft.com/office/drawing/2014/main" id="{E80E3383-087C-C508-5657-28BEAEA69467}"/>
              </a:ext>
            </a:extLst>
          </p:cNvPr>
          <p:cNvSpPr txBox="1">
            <a:spLocks/>
          </p:cNvSpPr>
          <p:nvPr/>
        </p:nvSpPr>
        <p:spPr>
          <a:xfrm>
            <a:off x="2430469" y="2331009"/>
            <a:ext cx="1987471"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Numerische Methoden</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5" name="Inhaltsplatzhalter 11">
            <a:extLst>
              <a:ext uri="{FF2B5EF4-FFF2-40B4-BE49-F238E27FC236}">
                <a16:creationId xmlns:a16="http://schemas.microsoft.com/office/drawing/2014/main" id="{1D0C8E94-AEE1-63CE-C426-52726895EED4}"/>
              </a:ext>
            </a:extLst>
          </p:cNvPr>
          <p:cNvSpPr txBox="1">
            <a:spLocks/>
          </p:cNvSpPr>
          <p:nvPr/>
        </p:nvSpPr>
        <p:spPr>
          <a:xfrm>
            <a:off x="6707825" y="2331009"/>
            <a:ext cx="2642652"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Machine Learning (supervised)</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6" name="Inhaltsplatzhalter 11">
            <a:extLst>
              <a:ext uri="{FF2B5EF4-FFF2-40B4-BE49-F238E27FC236}">
                <a16:creationId xmlns:a16="http://schemas.microsoft.com/office/drawing/2014/main" id="{48B8D50C-0ADE-F00D-8F52-D4F3FE2CF875}"/>
              </a:ext>
            </a:extLst>
          </p:cNvPr>
          <p:cNvSpPr txBox="1">
            <a:spLocks/>
          </p:cNvSpPr>
          <p:nvPr/>
        </p:nvSpPr>
        <p:spPr>
          <a:xfrm>
            <a:off x="4310028" y="1675345"/>
            <a:ext cx="2243172"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Differentialgleichung lösen</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2" name="Inhaltsplatzhalter 11">
            <a:extLst>
              <a:ext uri="{FF2B5EF4-FFF2-40B4-BE49-F238E27FC236}">
                <a16:creationId xmlns:a16="http://schemas.microsoft.com/office/drawing/2014/main" id="{F3635B7A-3038-E63C-2F71-739F1EFB1DAB}"/>
              </a:ext>
            </a:extLst>
          </p:cNvPr>
          <p:cNvSpPr txBox="1">
            <a:spLocks/>
          </p:cNvSpPr>
          <p:nvPr/>
        </p:nvSpPr>
        <p:spPr>
          <a:xfrm>
            <a:off x="2477313" y="2934785"/>
            <a:ext cx="446006"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FEM</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3" name="Inhaltsplatzhalter 11">
            <a:extLst>
              <a:ext uri="{FF2B5EF4-FFF2-40B4-BE49-F238E27FC236}">
                <a16:creationId xmlns:a16="http://schemas.microsoft.com/office/drawing/2014/main" id="{08E30F8B-1A10-3342-7251-41B44C4503BB}"/>
              </a:ext>
            </a:extLst>
          </p:cNvPr>
          <p:cNvSpPr txBox="1">
            <a:spLocks/>
          </p:cNvSpPr>
          <p:nvPr/>
        </p:nvSpPr>
        <p:spPr>
          <a:xfrm>
            <a:off x="3971934" y="2934785"/>
            <a:ext cx="446006"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FDM</a:t>
            </a:r>
          </a:p>
          <a:p>
            <a:pPr lvl="1"/>
            <a:endParaRPr lang="de-DE" sz="1500" dirty="0"/>
          </a:p>
          <a:p>
            <a:pPr marL="0" lvl="1" indent="0">
              <a:buFont typeface="Wingdings" panose="05000000000000000000" pitchFamily="2" charset="2"/>
              <a:buNone/>
            </a:pPr>
            <a:endParaRPr lang="de-DE" sz="1500" dirty="0"/>
          </a:p>
          <a:p>
            <a:pPr lvl="1"/>
            <a:endParaRPr lang="de-DE" sz="1500" dirty="0"/>
          </a:p>
          <a:p>
            <a:endParaRPr lang="de-DE" sz="1500" dirty="0"/>
          </a:p>
        </p:txBody>
      </p:sp>
      <p:sp>
        <p:nvSpPr>
          <p:cNvPr id="7" name="Inhaltsplatzhalter 11">
            <a:extLst>
              <a:ext uri="{FF2B5EF4-FFF2-40B4-BE49-F238E27FC236}">
                <a16:creationId xmlns:a16="http://schemas.microsoft.com/office/drawing/2014/main" id="{2ECADE5C-5B7D-6632-80BE-5B3404FB41A1}"/>
              </a:ext>
            </a:extLst>
          </p:cNvPr>
          <p:cNvSpPr txBox="1">
            <a:spLocks/>
          </p:cNvSpPr>
          <p:nvPr/>
        </p:nvSpPr>
        <p:spPr>
          <a:xfrm>
            <a:off x="6332152" y="3586480"/>
            <a:ext cx="1404304"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Neural Operator</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2" name="Inhaltsplatzhalter 11">
            <a:extLst>
              <a:ext uri="{FF2B5EF4-FFF2-40B4-BE49-F238E27FC236}">
                <a16:creationId xmlns:a16="http://schemas.microsoft.com/office/drawing/2014/main" id="{CF55DC1C-07B4-57DC-1664-D6DBA08C11F0}"/>
              </a:ext>
            </a:extLst>
          </p:cNvPr>
          <p:cNvSpPr txBox="1">
            <a:spLocks/>
          </p:cNvSpPr>
          <p:nvPr/>
        </p:nvSpPr>
        <p:spPr>
          <a:xfrm>
            <a:off x="4699519" y="3586480"/>
            <a:ext cx="905473"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DeepONet</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4" name="Inhaltsplatzhalter 11">
            <a:extLst>
              <a:ext uri="{FF2B5EF4-FFF2-40B4-BE49-F238E27FC236}">
                <a16:creationId xmlns:a16="http://schemas.microsoft.com/office/drawing/2014/main" id="{261A7121-D2F9-8310-DDA2-7CC48C78810A}"/>
              </a:ext>
            </a:extLst>
          </p:cNvPr>
          <p:cNvSpPr txBox="1">
            <a:spLocks/>
          </p:cNvSpPr>
          <p:nvPr/>
        </p:nvSpPr>
        <p:spPr>
          <a:xfrm>
            <a:off x="8479850" y="3586480"/>
            <a:ext cx="1454321"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Neuronale Netze</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pic>
        <p:nvPicPr>
          <p:cNvPr id="15" name="Picture 14">
            <a:extLst>
              <a:ext uri="{FF2B5EF4-FFF2-40B4-BE49-F238E27FC236}">
                <a16:creationId xmlns:a16="http://schemas.microsoft.com/office/drawing/2014/main" id="{D0E5A79F-1471-B598-B2A0-27EF00514C20}"/>
              </a:ext>
            </a:extLst>
          </p:cNvPr>
          <p:cNvPicPr>
            <a:picLocks noChangeAspect="1"/>
          </p:cNvPicPr>
          <p:nvPr/>
        </p:nvPicPr>
        <p:blipFill>
          <a:blip r:embed="rId3"/>
          <a:stretch>
            <a:fillRect/>
          </a:stretch>
        </p:blipFill>
        <p:spPr>
          <a:xfrm>
            <a:off x="714055" y="4692355"/>
            <a:ext cx="5879867" cy="1541230"/>
          </a:xfrm>
          <a:prstGeom prst="rect">
            <a:avLst/>
          </a:prstGeom>
        </p:spPr>
      </p:pic>
      <p:sp>
        <p:nvSpPr>
          <p:cNvPr id="16" name="Inhaltsplatzhalter 11">
            <a:extLst>
              <a:ext uri="{FF2B5EF4-FFF2-40B4-BE49-F238E27FC236}">
                <a16:creationId xmlns:a16="http://schemas.microsoft.com/office/drawing/2014/main" id="{4A1F0E4A-1DFD-72D0-FD06-43BAE1A2C677}"/>
              </a:ext>
            </a:extLst>
          </p:cNvPr>
          <p:cNvSpPr txBox="1">
            <a:spLocks/>
          </p:cNvSpPr>
          <p:nvPr/>
        </p:nvSpPr>
        <p:spPr>
          <a:xfrm>
            <a:off x="5870096" y="4245693"/>
            <a:ext cx="462055"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FNO</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7" name="Inhaltsplatzhalter 11">
            <a:extLst>
              <a:ext uri="{FF2B5EF4-FFF2-40B4-BE49-F238E27FC236}">
                <a16:creationId xmlns:a16="http://schemas.microsoft.com/office/drawing/2014/main" id="{732BBC18-4E83-2600-C7BC-08C013F54719}"/>
              </a:ext>
            </a:extLst>
          </p:cNvPr>
          <p:cNvSpPr txBox="1">
            <a:spLocks/>
          </p:cNvSpPr>
          <p:nvPr/>
        </p:nvSpPr>
        <p:spPr>
          <a:xfrm>
            <a:off x="7330522" y="4245693"/>
            <a:ext cx="403234"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LNO</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8" name="Inhaltsplatzhalter 11">
            <a:extLst>
              <a:ext uri="{FF2B5EF4-FFF2-40B4-BE49-F238E27FC236}">
                <a16:creationId xmlns:a16="http://schemas.microsoft.com/office/drawing/2014/main" id="{C8325F07-B4E4-CD45-E6EC-925681BF0815}"/>
              </a:ext>
            </a:extLst>
          </p:cNvPr>
          <p:cNvSpPr txBox="1">
            <a:spLocks/>
          </p:cNvSpPr>
          <p:nvPr/>
        </p:nvSpPr>
        <p:spPr>
          <a:xfrm>
            <a:off x="7980597" y="4245693"/>
            <a:ext cx="555958"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de-DE" sz="1500" dirty="0"/>
              <a:t>GINO</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9" name="Inhaltsplatzhalter 11">
            <a:extLst>
              <a:ext uri="{FF2B5EF4-FFF2-40B4-BE49-F238E27FC236}">
                <a16:creationId xmlns:a16="http://schemas.microsoft.com/office/drawing/2014/main" id="{2CF3D893-3250-67FD-DCE9-8D14B4075728}"/>
              </a:ext>
            </a:extLst>
          </p:cNvPr>
          <p:cNvSpPr txBox="1">
            <a:spLocks/>
          </p:cNvSpPr>
          <p:nvPr/>
        </p:nvSpPr>
        <p:spPr>
          <a:xfrm>
            <a:off x="6563212" y="4249571"/>
            <a:ext cx="471093"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PINO</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20" name="Inhaltsplatzhalter 11">
            <a:extLst>
              <a:ext uri="{FF2B5EF4-FFF2-40B4-BE49-F238E27FC236}">
                <a16:creationId xmlns:a16="http://schemas.microsoft.com/office/drawing/2014/main" id="{A95CCE7D-2CB3-E4E1-F314-375F2DDF66D7}"/>
              </a:ext>
            </a:extLst>
          </p:cNvPr>
          <p:cNvSpPr txBox="1">
            <a:spLocks/>
          </p:cNvSpPr>
          <p:nvPr/>
        </p:nvSpPr>
        <p:spPr>
          <a:xfrm>
            <a:off x="8979505" y="4245693"/>
            <a:ext cx="480973"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PINN</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cxnSp>
        <p:nvCxnSpPr>
          <p:cNvPr id="46" name="Connector: Elbow 45">
            <a:extLst>
              <a:ext uri="{FF2B5EF4-FFF2-40B4-BE49-F238E27FC236}">
                <a16:creationId xmlns:a16="http://schemas.microsoft.com/office/drawing/2014/main" id="{E27EB6A5-8D9F-8F78-67C0-8C21C4616126}"/>
              </a:ext>
            </a:extLst>
          </p:cNvPr>
          <p:cNvCxnSpPr>
            <a:cxnSpLocks/>
            <a:stCxn id="6" idx="2"/>
            <a:endCxn id="5" idx="0"/>
          </p:cNvCxnSpPr>
          <p:nvPr/>
        </p:nvCxnSpPr>
        <p:spPr>
          <a:xfrm rot="16200000" flipH="1">
            <a:off x="6547638" y="849496"/>
            <a:ext cx="365488" cy="2597537"/>
          </a:xfrm>
          <a:prstGeom prst="bentConnector3">
            <a:avLst>
              <a:gd name="adj1" fmla="val 3923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43E594F-2327-19F8-8285-5AA3237504CF}"/>
              </a:ext>
            </a:extLst>
          </p:cNvPr>
          <p:cNvCxnSpPr>
            <a:cxnSpLocks/>
            <a:endCxn id="14" idx="0"/>
          </p:cNvCxnSpPr>
          <p:nvPr/>
        </p:nvCxnSpPr>
        <p:spPr>
          <a:xfrm rot="16200000" flipH="1">
            <a:off x="7854674" y="2234142"/>
            <a:ext cx="361939" cy="2342735"/>
          </a:xfrm>
          <a:prstGeom prst="bentConnector3">
            <a:avLst>
              <a:gd name="adj1" fmla="val 3684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5549B093-3823-1E2D-3BC3-C180346B5CE0}"/>
              </a:ext>
            </a:extLst>
          </p:cNvPr>
          <p:cNvCxnSpPr>
            <a:cxnSpLocks/>
            <a:stCxn id="7" idx="2"/>
            <a:endCxn id="16" idx="0"/>
          </p:cNvCxnSpPr>
          <p:nvPr/>
        </p:nvCxnSpPr>
        <p:spPr>
          <a:xfrm rot="5400000">
            <a:off x="6383196" y="3594584"/>
            <a:ext cx="369037" cy="933180"/>
          </a:xfrm>
          <a:prstGeom prst="bentConnector3">
            <a:avLst>
              <a:gd name="adj1" fmla="val 3967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D1C408E7-08CE-E3F1-AFB5-7AAB54C90C91}"/>
              </a:ext>
            </a:extLst>
          </p:cNvPr>
          <p:cNvCxnSpPr>
            <a:cxnSpLocks/>
            <a:stCxn id="7" idx="2"/>
            <a:endCxn id="18" idx="0"/>
          </p:cNvCxnSpPr>
          <p:nvPr/>
        </p:nvCxnSpPr>
        <p:spPr>
          <a:xfrm rot="16200000" flipH="1">
            <a:off x="7461922" y="3449038"/>
            <a:ext cx="369037" cy="1224272"/>
          </a:xfrm>
          <a:prstGeom prst="bentConnector3">
            <a:avLst>
              <a:gd name="adj1" fmla="val 3967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9CFA5AFC-43D2-BD2B-F823-888FE3CC9B28}"/>
              </a:ext>
            </a:extLst>
          </p:cNvPr>
          <p:cNvCxnSpPr>
            <a:cxnSpLocks/>
            <a:stCxn id="14" idx="2"/>
          </p:cNvCxnSpPr>
          <p:nvPr/>
        </p:nvCxnSpPr>
        <p:spPr>
          <a:xfrm>
            <a:off x="9207011" y="3876656"/>
            <a:ext cx="0" cy="311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89803EFB-04C1-41CF-27F6-A1F25A0682A9}"/>
              </a:ext>
            </a:extLst>
          </p:cNvPr>
          <p:cNvCxnSpPr>
            <a:cxnSpLocks/>
            <a:endCxn id="12" idx="0"/>
          </p:cNvCxnSpPr>
          <p:nvPr/>
        </p:nvCxnSpPr>
        <p:spPr>
          <a:xfrm rot="5400000">
            <a:off x="5827297" y="2549500"/>
            <a:ext cx="361939" cy="1712020"/>
          </a:xfrm>
          <a:prstGeom prst="bentConnector3">
            <a:avLst>
              <a:gd name="adj1" fmla="val 3684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ADAB124-C0AC-DA34-4734-B97FB96B844C}"/>
              </a:ext>
            </a:extLst>
          </p:cNvPr>
          <p:cNvCxnSpPr>
            <a:cxnSpLocks/>
          </p:cNvCxnSpPr>
          <p:nvPr/>
        </p:nvCxnSpPr>
        <p:spPr>
          <a:xfrm>
            <a:off x="6798758" y="4032356"/>
            <a:ext cx="0" cy="213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3A3A9C-F5F0-2572-B76A-34D7E590F8FD}"/>
              </a:ext>
            </a:extLst>
          </p:cNvPr>
          <p:cNvCxnSpPr>
            <a:cxnSpLocks/>
          </p:cNvCxnSpPr>
          <p:nvPr/>
        </p:nvCxnSpPr>
        <p:spPr>
          <a:xfrm>
            <a:off x="7503608" y="4032356"/>
            <a:ext cx="0" cy="213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376C58D-AE0C-3C10-57C7-70CB9AFCC091}"/>
              </a:ext>
            </a:extLst>
          </p:cNvPr>
          <p:cNvCxnSpPr>
            <a:cxnSpLocks/>
          </p:cNvCxnSpPr>
          <p:nvPr/>
        </p:nvCxnSpPr>
        <p:spPr>
          <a:xfrm>
            <a:off x="7017833" y="3357884"/>
            <a:ext cx="0" cy="213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75332354-A05D-D2DF-C29E-781A9E915659}"/>
              </a:ext>
            </a:extLst>
          </p:cNvPr>
          <p:cNvCxnSpPr>
            <a:cxnSpLocks/>
            <a:stCxn id="6" idx="2"/>
            <a:endCxn id="4" idx="0"/>
          </p:cNvCxnSpPr>
          <p:nvPr/>
        </p:nvCxnSpPr>
        <p:spPr>
          <a:xfrm rot="5400000">
            <a:off x="4245166" y="1144561"/>
            <a:ext cx="365488" cy="2007409"/>
          </a:xfrm>
          <a:prstGeom prst="bentConnector3">
            <a:avLst>
              <a:gd name="adj1" fmla="val 3957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0D09E126-9E61-45BB-397A-7A6F68E13FC8}"/>
              </a:ext>
            </a:extLst>
          </p:cNvPr>
          <p:cNvCxnSpPr>
            <a:cxnSpLocks/>
            <a:stCxn id="4" idx="2"/>
            <a:endCxn id="3" idx="0"/>
          </p:cNvCxnSpPr>
          <p:nvPr/>
        </p:nvCxnSpPr>
        <p:spPr>
          <a:xfrm rot="16200000" flipH="1">
            <a:off x="3652771" y="2392619"/>
            <a:ext cx="313600" cy="770732"/>
          </a:xfrm>
          <a:prstGeom prst="bentConnector3">
            <a:avLst>
              <a:gd name="adj1" fmla="val 311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Inhaltsplatzhalter 11">
            <a:extLst>
              <a:ext uri="{FF2B5EF4-FFF2-40B4-BE49-F238E27FC236}">
                <a16:creationId xmlns:a16="http://schemas.microsoft.com/office/drawing/2014/main" id="{5061A60C-5F21-49AC-9F41-84BA9627C935}"/>
              </a:ext>
            </a:extLst>
          </p:cNvPr>
          <p:cNvSpPr>
            <a:spLocks noGrp="1"/>
          </p:cNvSpPr>
          <p:nvPr>
            <p:ph sz="half" idx="1"/>
          </p:nvPr>
        </p:nvSpPr>
        <p:spPr>
          <a:xfrm>
            <a:off x="6827199" y="4965514"/>
            <a:ext cx="4981343" cy="1374632"/>
          </a:xfrm>
        </p:spPr>
        <p:txBody>
          <a:bodyPr/>
          <a:lstStyle/>
          <a:p>
            <a:pPr marL="0" lvl="1" indent="0">
              <a:buNone/>
            </a:pPr>
            <a:r>
              <a:rPr lang="de-DE" dirty="0"/>
              <a:t>Neural Operator</a:t>
            </a:r>
          </a:p>
          <a:p>
            <a:pPr lvl="1"/>
            <a:r>
              <a:rPr lang="de-DE" dirty="0"/>
              <a:t>Gleichmäßige Input Gitter: FNO, PINO</a:t>
            </a:r>
          </a:p>
          <a:p>
            <a:pPr lvl="1"/>
            <a:r>
              <a:rPr lang="de-DE" dirty="0"/>
              <a:t>Ungleichmäßige Input Gitter: LNO, GINO </a:t>
            </a:r>
          </a:p>
          <a:p>
            <a:pPr lvl="1"/>
            <a:endParaRPr lang="de-DE" dirty="0"/>
          </a:p>
          <a:p>
            <a:endParaRPr lang="de-DE" dirty="0"/>
          </a:p>
          <a:p>
            <a:endParaRPr lang="de-DE" dirty="0"/>
          </a:p>
        </p:txBody>
      </p:sp>
      <p:sp>
        <p:nvSpPr>
          <p:cNvPr id="151" name="Inhaltsplatzhalter 11">
            <a:extLst>
              <a:ext uri="{FF2B5EF4-FFF2-40B4-BE49-F238E27FC236}">
                <a16:creationId xmlns:a16="http://schemas.microsoft.com/office/drawing/2014/main" id="{F544842E-4807-07A8-8E4D-4D630C76E0F0}"/>
              </a:ext>
            </a:extLst>
          </p:cNvPr>
          <p:cNvSpPr txBox="1">
            <a:spLocks/>
          </p:cNvSpPr>
          <p:nvPr/>
        </p:nvSpPr>
        <p:spPr>
          <a:xfrm>
            <a:off x="6043223" y="2932682"/>
            <a:ext cx="1633512"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Physic informed AI</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52" name="Inhaltsplatzhalter 11">
            <a:extLst>
              <a:ext uri="{FF2B5EF4-FFF2-40B4-BE49-F238E27FC236}">
                <a16:creationId xmlns:a16="http://schemas.microsoft.com/office/drawing/2014/main" id="{A957D717-0F2C-9EC0-6B47-D1380B71CE73}"/>
              </a:ext>
            </a:extLst>
          </p:cNvPr>
          <p:cNvSpPr txBox="1">
            <a:spLocks/>
          </p:cNvSpPr>
          <p:nvPr/>
        </p:nvSpPr>
        <p:spPr>
          <a:xfrm>
            <a:off x="9714687" y="2931543"/>
            <a:ext cx="2093855"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Traditionelle ML Modelle</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cxnSp>
        <p:nvCxnSpPr>
          <p:cNvPr id="156" name="Straight Arrow Connector 155">
            <a:extLst>
              <a:ext uri="{FF2B5EF4-FFF2-40B4-BE49-F238E27FC236}">
                <a16:creationId xmlns:a16="http://schemas.microsoft.com/office/drawing/2014/main" id="{16E74152-A92E-8719-8E74-45D8ECA075D6}"/>
              </a:ext>
            </a:extLst>
          </p:cNvPr>
          <p:cNvCxnSpPr>
            <a:cxnSpLocks/>
          </p:cNvCxnSpPr>
          <p:nvPr/>
        </p:nvCxnSpPr>
        <p:spPr>
          <a:xfrm>
            <a:off x="10773223" y="3221719"/>
            <a:ext cx="0" cy="311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Inhaltsplatzhalter 11">
            <a:extLst>
              <a:ext uri="{FF2B5EF4-FFF2-40B4-BE49-F238E27FC236}">
                <a16:creationId xmlns:a16="http://schemas.microsoft.com/office/drawing/2014/main" id="{CE7747B3-64F2-914C-4093-CA9AC6C9C56A}"/>
              </a:ext>
            </a:extLst>
          </p:cNvPr>
          <p:cNvSpPr txBox="1">
            <a:spLocks/>
          </p:cNvSpPr>
          <p:nvPr/>
        </p:nvSpPr>
        <p:spPr>
          <a:xfrm>
            <a:off x="10441974" y="3642838"/>
            <a:ext cx="1158365" cy="29017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CNN, NN, ...</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cxnSp>
        <p:nvCxnSpPr>
          <p:cNvPr id="158" name="Connector: Elbow 157">
            <a:extLst>
              <a:ext uri="{FF2B5EF4-FFF2-40B4-BE49-F238E27FC236}">
                <a16:creationId xmlns:a16="http://schemas.microsoft.com/office/drawing/2014/main" id="{14B5A4F9-D73D-52A2-73AB-FFCD6DA6425E}"/>
              </a:ext>
            </a:extLst>
          </p:cNvPr>
          <p:cNvCxnSpPr>
            <a:cxnSpLocks/>
            <a:stCxn id="5" idx="2"/>
            <a:endCxn id="152" idx="0"/>
          </p:cNvCxnSpPr>
          <p:nvPr/>
        </p:nvCxnSpPr>
        <p:spPr>
          <a:xfrm rot="16200000" flipH="1">
            <a:off x="9240204" y="1410132"/>
            <a:ext cx="310358" cy="2732464"/>
          </a:xfrm>
          <a:prstGeom prst="bentConnector3">
            <a:avLst>
              <a:gd name="adj1" fmla="val 341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74B4ABBB-8939-EF0D-93C3-5220375A6863}"/>
              </a:ext>
            </a:extLst>
          </p:cNvPr>
          <p:cNvCxnSpPr>
            <a:cxnSpLocks/>
            <a:stCxn id="5" idx="2"/>
            <a:endCxn id="151" idx="0"/>
          </p:cNvCxnSpPr>
          <p:nvPr/>
        </p:nvCxnSpPr>
        <p:spPr>
          <a:xfrm rot="5400000">
            <a:off x="7288817" y="2192347"/>
            <a:ext cx="311497" cy="1169172"/>
          </a:xfrm>
          <a:prstGeom prst="bentConnector3">
            <a:avLst>
              <a:gd name="adj1" fmla="val 342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891ADA77-FD4A-2FD9-9E92-28A043E5C318}"/>
              </a:ext>
            </a:extLst>
          </p:cNvPr>
          <p:cNvSpPr/>
          <p:nvPr/>
        </p:nvSpPr>
        <p:spPr>
          <a:xfrm>
            <a:off x="6290579" y="3579291"/>
            <a:ext cx="1433345" cy="257017"/>
          </a:xfrm>
          <a:prstGeom prst="rect">
            <a:avLst/>
          </a:prstGeom>
          <a:noFill/>
          <a:ln w="25400">
            <a:solidFill>
              <a:srgbClr val="D40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1" name="Connector: Elbow 170">
            <a:extLst>
              <a:ext uri="{FF2B5EF4-FFF2-40B4-BE49-F238E27FC236}">
                <a16:creationId xmlns:a16="http://schemas.microsoft.com/office/drawing/2014/main" id="{7308750A-1E34-FFE3-771C-714B87203257}"/>
              </a:ext>
            </a:extLst>
          </p:cNvPr>
          <p:cNvCxnSpPr>
            <a:cxnSpLocks/>
            <a:stCxn id="4" idx="2"/>
            <a:endCxn id="2" idx="0"/>
          </p:cNvCxnSpPr>
          <p:nvPr/>
        </p:nvCxnSpPr>
        <p:spPr>
          <a:xfrm rot="5400000">
            <a:off x="2905461" y="2416041"/>
            <a:ext cx="313600" cy="723889"/>
          </a:xfrm>
          <a:prstGeom prst="bentConnector3">
            <a:avLst>
              <a:gd name="adj1" fmla="val 311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36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7" grpId="0"/>
      <p:bldP spid="18" grpId="0"/>
      <p:bldP spid="19" grpId="0"/>
      <p:bldP spid="20" grpId="0"/>
      <p:bldP spid="150" grpId="0" build="p"/>
      <p:bldP spid="157" grpId="0"/>
      <p:bldP spid="16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60</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25" name="Untertitel 12">
            <a:extLst>
              <a:ext uri="{FF2B5EF4-FFF2-40B4-BE49-F238E27FC236}">
                <a16:creationId xmlns:a16="http://schemas.microsoft.com/office/drawing/2014/main" id="{38BF5267-48D2-6F38-D954-D29FE78039C7}"/>
              </a:ext>
            </a:extLst>
          </p:cNvPr>
          <p:cNvSpPr>
            <a:spLocks noGrp="1"/>
          </p:cNvSpPr>
          <p:nvPr>
            <p:ph type="subTitle" idx="13"/>
          </p:nvPr>
        </p:nvSpPr>
        <p:spPr>
          <a:xfrm>
            <a:off x="719400" y="1181818"/>
            <a:ext cx="10753200" cy="366609"/>
          </a:xfrm>
        </p:spPr>
        <p:txBody>
          <a:bodyPr/>
          <a:lstStyle/>
          <a:p>
            <a:r>
              <a:rPr lang="de-DE" dirty="0"/>
              <a:t>Modelle trainiert auf dem H-dataset</a:t>
            </a:r>
          </a:p>
        </p:txBody>
      </p:sp>
      <p:sp>
        <p:nvSpPr>
          <p:cNvPr id="26" name="Textplatzhalter 15">
            <a:extLst>
              <a:ext uri="{FF2B5EF4-FFF2-40B4-BE49-F238E27FC236}">
                <a16:creationId xmlns:a16="http://schemas.microsoft.com/office/drawing/2014/main" id="{72DCB547-12D8-33B4-21D2-81C03D5D8A93}"/>
              </a:ext>
            </a:extLst>
          </p:cNvPr>
          <p:cNvSpPr txBox="1">
            <a:spLocks/>
          </p:cNvSpPr>
          <p:nvPr/>
        </p:nvSpPr>
        <p:spPr>
          <a:xfrm>
            <a:off x="1506900" y="5855206"/>
            <a:ext cx="9694500" cy="497736"/>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Propagation (Fehlerfortpflanzung) Loss Werte auf den Testing Daten für einen Simulationsdurchlauf (600s)</a:t>
            </a:r>
          </a:p>
          <a:p>
            <a:endParaRPr lang="en-US" dirty="0"/>
          </a:p>
          <a:p>
            <a:endParaRPr lang="pt-BR" dirty="0"/>
          </a:p>
        </p:txBody>
      </p:sp>
      <p:pic>
        <p:nvPicPr>
          <p:cNvPr id="4" name="Picture 3">
            <a:extLst>
              <a:ext uri="{FF2B5EF4-FFF2-40B4-BE49-F238E27FC236}">
                <a16:creationId xmlns:a16="http://schemas.microsoft.com/office/drawing/2014/main" id="{9A22536C-F142-FB8D-7D9C-EAC7111CB0A4}"/>
              </a:ext>
            </a:extLst>
          </p:cNvPr>
          <p:cNvPicPr>
            <a:picLocks noChangeAspect="1"/>
          </p:cNvPicPr>
          <p:nvPr/>
        </p:nvPicPr>
        <p:blipFill>
          <a:blip r:embed="rId3"/>
          <a:stretch>
            <a:fillRect/>
          </a:stretch>
        </p:blipFill>
        <p:spPr>
          <a:xfrm>
            <a:off x="3433715" y="1576712"/>
            <a:ext cx="5434060" cy="4215991"/>
          </a:xfrm>
          <a:prstGeom prst="rect">
            <a:avLst/>
          </a:prstGeom>
        </p:spPr>
      </p:pic>
    </p:spTree>
    <p:extLst>
      <p:ext uri="{BB962C8B-B14F-4D97-AF65-F5344CB8AC3E}">
        <p14:creationId xmlns:p14="http://schemas.microsoft.com/office/powerpoint/2010/main" val="1567159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61</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25" name="Untertitel 12">
            <a:extLst>
              <a:ext uri="{FF2B5EF4-FFF2-40B4-BE49-F238E27FC236}">
                <a16:creationId xmlns:a16="http://schemas.microsoft.com/office/drawing/2014/main" id="{38BF5267-48D2-6F38-D954-D29FE78039C7}"/>
              </a:ext>
            </a:extLst>
          </p:cNvPr>
          <p:cNvSpPr>
            <a:spLocks noGrp="1"/>
          </p:cNvSpPr>
          <p:nvPr>
            <p:ph type="subTitle" idx="13"/>
          </p:nvPr>
        </p:nvSpPr>
        <p:spPr>
          <a:xfrm>
            <a:off x="719400" y="1181818"/>
            <a:ext cx="10753200" cy="366609"/>
          </a:xfrm>
        </p:spPr>
        <p:txBody>
          <a:bodyPr/>
          <a:lstStyle/>
          <a:p>
            <a:r>
              <a:rPr lang="de-DE" dirty="0"/>
              <a:t>Modelle trainiert auf dem H-dataset</a:t>
            </a:r>
          </a:p>
        </p:txBody>
      </p:sp>
      <p:sp>
        <p:nvSpPr>
          <p:cNvPr id="26" name="Textplatzhalter 15">
            <a:extLst>
              <a:ext uri="{FF2B5EF4-FFF2-40B4-BE49-F238E27FC236}">
                <a16:creationId xmlns:a16="http://schemas.microsoft.com/office/drawing/2014/main" id="{72DCB547-12D8-33B4-21D2-81C03D5D8A93}"/>
              </a:ext>
            </a:extLst>
          </p:cNvPr>
          <p:cNvSpPr txBox="1">
            <a:spLocks/>
          </p:cNvSpPr>
          <p:nvPr/>
        </p:nvSpPr>
        <p:spPr>
          <a:xfrm>
            <a:off x="1506900" y="5855206"/>
            <a:ext cx="9694500" cy="497736"/>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Vorhersagen der austrainierten Modelle auf den Testing Datensätzen zu verschiedenen Zeitpunkten</a:t>
            </a:r>
          </a:p>
          <a:p>
            <a:endParaRPr lang="en-US" dirty="0"/>
          </a:p>
          <a:p>
            <a:endParaRPr lang="pt-BR" dirty="0"/>
          </a:p>
        </p:txBody>
      </p:sp>
      <p:pic>
        <p:nvPicPr>
          <p:cNvPr id="3" name="Picture 2">
            <a:extLst>
              <a:ext uri="{FF2B5EF4-FFF2-40B4-BE49-F238E27FC236}">
                <a16:creationId xmlns:a16="http://schemas.microsoft.com/office/drawing/2014/main" id="{CC1FB5DB-3717-D428-6552-17594A094596}"/>
              </a:ext>
            </a:extLst>
          </p:cNvPr>
          <p:cNvPicPr>
            <a:picLocks noChangeAspect="1"/>
          </p:cNvPicPr>
          <p:nvPr/>
        </p:nvPicPr>
        <p:blipFill>
          <a:blip r:embed="rId3"/>
          <a:stretch>
            <a:fillRect/>
          </a:stretch>
        </p:blipFill>
        <p:spPr>
          <a:xfrm>
            <a:off x="3001818" y="1548427"/>
            <a:ext cx="5820592" cy="4285198"/>
          </a:xfrm>
          <a:prstGeom prst="rect">
            <a:avLst/>
          </a:prstGeom>
        </p:spPr>
      </p:pic>
    </p:spTree>
    <p:extLst>
      <p:ext uri="{BB962C8B-B14F-4D97-AF65-F5344CB8AC3E}">
        <p14:creationId xmlns:p14="http://schemas.microsoft.com/office/powerpoint/2010/main" val="3985067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62</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25" name="Untertitel 12">
            <a:extLst>
              <a:ext uri="{FF2B5EF4-FFF2-40B4-BE49-F238E27FC236}">
                <a16:creationId xmlns:a16="http://schemas.microsoft.com/office/drawing/2014/main" id="{38BF5267-48D2-6F38-D954-D29FE78039C7}"/>
              </a:ext>
            </a:extLst>
          </p:cNvPr>
          <p:cNvSpPr>
            <a:spLocks noGrp="1"/>
          </p:cNvSpPr>
          <p:nvPr>
            <p:ph type="subTitle" idx="13"/>
          </p:nvPr>
        </p:nvSpPr>
        <p:spPr>
          <a:xfrm>
            <a:off x="719400" y="1181818"/>
            <a:ext cx="10753200" cy="366609"/>
          </a:xfrm>
        </p:spPr>
        <p:txBody>
          <a:bodyPr/>
          <a:lstStyle/>
          <a:p>
            <a:r>
              <a:rPr lang="de-DE" dirty="0"/>
              <a:t>Modelle trainiert auf dem H-dataset</a:t>
            </a:r>
          </a:p>
        </p:txBody>
      </p:sp>
      <p:sp>
        <p:nvSpPr>
          <p:cNvPr id="26" name="Textplatzhalter 15">
            <a:extLst>
              <a:ext uri="{FF2B5EF4-FFF2-40B4-BE49-F238E27FC236}">
                <a16:creationId xmlns:a16="http://schemas.microsoft.com/office/drawing/2014/main" id="{72DCB547-12D8-33B4-21D2-81C03D5D8A93}"/>
              </a:ext>
            </a:extLst>
          </p:cNvPr>
          <p:cNvSpPr txBox="1">
            <a:spLocks/>
          </p:cNvSpPr>
          <p:nvPr/>
        </p:nvSpPr>
        <p:spPr>
          <a:xfrm>
            <a:off x="1506900" y="5855206"/>
            <a:ext cx="9694500" cy="497736"/>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Vorhersagen der austrainierten Modelle auf den Testing Datensätzen zu verschiedenen Zeitpunkten</a:t>
            </a:r>
          </a:p>
          <a:p>
            <a:endParaRPr lang="en-US" dirty="0"/>
          </a:p>
          <a:p>
            <a:endParaRPr lang="pt-BR" dirty="0"/>
          </a:p>
        </p:txBody>
      </p:sp>
      <p:pic>
        <p:nvPicPr>
          <p:cNvPr id="4" name="Picture 3">
            <a:extLst>
              <a:ext uri="{FF2B5EF4-FFF2-40B4-BE49-F238E27FC236}">
                <a16:creationId xmlns:a16="http://schemas.microsoft.com/office/drawing/2014/main" id="{30B0A92A-43B3-25FE-8493-54E5897EF7B1}"/>
              </a:ext>
            </a:extLst>
          </p:cNvPr>
          <p:cNvPicPr>
            <a:picLocks noChangeAspect="1"/>
          </p:cNvPicPr>
          <p:nvPr/>
        </p:nvPicPr>
        <p:blipFill>
          <a:blip r:embed="rId3"/>
          <a:stretch>
            <a:fillRect/>
          </a:stretch>
        </p:blipFill>
        <p:spPr>
          <a:xfrm>
            <a:off x="3022589" y="1515951"/>
            <a:ext cx="5760000" cy="4271822"/>
          </a:xfrm>
          <a:prstGeom prst="rect">
            <a:avLst/>
          </a:prstGeom>
        </p:spPr>
      </p:pic>
    </p:spTree>
    <p:extLst>
      <p:ext uri="{BB962C8B-B14F-4D97-AF65-F5344CB8AC3E}">
        <p14:creationId xmlns:p14="http://schemas.microsoft.com/office/powerpoint/2010/main" val="34322920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Auswertung der Ergebnisse</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63</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25" name="Untertitel 12">
            <a:extLst>
              <a:ext uri="{FF2B5EF4-FFF2-40B4-BE49-F238E27FC236}">
                <a16:creationId xmlns:a16="http://schemas.microsoft.com/office/drawing/2014/main" id="{38BF5267-48D2-6F38-D954-D29FE78039C7}"/>
              </a:ext>
            </a:extLst>
          </p:cNvPr>
          <p:cNvSpPr>
            <a:spLocks noGrp="1"/>
          </p:cNvSpPr>
          <p:nvPr>
            <p:ph type="subTitle" idx="13"/>
          </p:nvPr>
        </p:nvSpPr>
        <p:spPr>
          <a:xfrm>
            <a:off x="719400" y="1181818"/>
            <a:ext cx="10753200" cy="366609"/>
          </a:xfrm>
        </p:spPr>
        <p:txBody>
          <a:bodyPr/>
          <a:lstStyle/>
          <a:p>
            <a:r>
              <a:rPr lang="de-DE" dirty="0"/>
              <a:t>Modelle trainiert auf dem H-dataset</a:t>
            </a:r>
          </a:p>
        </p:txBody>
      </p:sp>
      <p:sp>
        <p:nvSpPr>
          <p:cNvPr id="26" name="Textplatzhalter 15">
            <a:extLst>
              <a:ext uri="{FF2B5EF4-FFF2-40B4-BE49-F238E27FC236}">
                <a16:creationId xmlns:a16="http://schemas.microsoft.com/office/drawing/2014/main" id="{72DCB547-12D8-33B4-21D2-81C03D5D8A93}"/>
              </a:ext>
            </a:extLst>
          </p:cNvPr>
          <p:cNvSpPr txBox="1">
            <a:spLocks/>
          </p:cNvSpPr>
          <p:nvPr/>
        </p:nvSpPr>
        <p:spPr>
          <a:xfrm>
            <a:off x="1506900" y="5855206"/>
            <a:ext cx="9694500" cy="497736"/>
          </a:xfrm>
          <a:custGeom>
            <a:avLst/>
            <a:gdLst>
              <a:gd name="connsiteX0" fmla="*/ 0 w 5194800"/>
              <a:gd name="connsiteY0" fmla="*/ 0 h 2232000"/>
              <a:gd name="connsiteX1" fmla="*/ 5194800 w 5194800"/>
              <a:gd name="connsiteY1" fmla="*/ 0 h 2232000"/>
              <a:gd name="connsiteX2" fmla="*/ 5194800 w 5194800"/>
              <a:gd name="connsiteY2" fmla="*/ 1914749 h 2232000"/>
              <a:gd name="connsiteX3" fmla="*/ 4687092 w 5194800"/>
              <a:gd name="connsiteY3" fmla="*/ 2232000 h 2232000"/>
              <a:gd name="connsiteX4" fmla="*/ 0 w 5194800"/>
              <a:gd name="connsiteY4" fmla="*/ 2232000 h 22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00" h="2232000">
                <a:moveTo>
                  <a:pt x="0" y="0"/>
                </a:moveTo>
                <a:lnTo>
                  <a:pt x="5194800" y="0"/>
                </a:lnTo>
                <a:lnTo>
                  <a:pt x="5194800" y="1914749"/>
                </a:lnTo>
                <a:lnTo>
                  <a:pt x="4687092" y="2232000"/>
                </a:lnTo>
                <a:lnTo>
                  <a:pt x="0" y="2232000"/>
                </a:lnTo>
                <a:close/>
              </a:path>
            </a:pathLst>
          </a:custGeom>
          <a:solidFill>
            <a:schemeClr val="tx2"/>
          </a:solidFill>
        </p:spPr>
        <p:txBody>
          <a:bodyPr vert="horz" wrap="square" lIns="144000" tIns="144000" rIns="144000" bIns="14400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400" kern="1200">
                <a:solidFill>
                  <a:schemeClr val="bg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bg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bg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bg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Vorhersagen der austrainierten Modelle auf den Testing Datensätzen zu verschiedenen Zeitpunkten</a:t>
            </a:r>
          </a:p>
          <a:p>
            <a:endParaRPr lang="en-US" dirty="0"/>
          </a:p>
          <a:p>
            <a:endParaRPr lang="pt-BR" dirty="0"/>
          </a:p>
        </p:txBody>
      </p:sp>
      <p:pic>
        <p:nvPicPr>
          <p:cNvPr id="4" name="Picture 3">
            <a:extLst>
              <a:ext uri="{FF2B5EF4-FFF2-40B4-BE49-F238E27FC236}">
                <a16:creationId xmlns:a16="http://schemas.microsoft.com/office/drawing/2014/main" id="{D2D84640-7969-1CCD-311E-A68E74B779DC}"/>
              </a:ext>
            </a:extLst>
          </p:cNvPr>
          <p:cNvPicPr>
            <a:picLocks noChangeAspect="1"/>
          </p:cNvPicPr>
          <p:nvPr/>
        </p:nvPicPr>
        <p:blipFill>
          <a:blip r:embed="rId3"/>
          <a:stretch>
            <a:fillRect/>
          </a:stretch>
        </p:blipFill>
        <p:spPr>
          <a:xfrm>
            <a:off x="2982975" y="1583148"/>
            <a:ext cx="5630932" cy="4275437"/>
          </a:xfrm>
          <a:prstGeom prst="rect">
            <a:avLst/>
          </a:prstGeom>
        </p:spPr>
      </p:pic>
    </p:spTree>
    <p:extLst>
      <p:ext uri="{BB962C8B-B14F-4D97-AF65-F5344CB8AC3E}">
        <p14:creationId xmlns:p14="http://schemas.microsoft.com/office/powerpoint/2010/main" val="1847873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Ausblick und Empfehlungen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399" y="1676142"/>
            <a:ext cx="9539025" cy="3933851"/>
          </a:xfrm>
        </p:spPr>
        <p:txBody>
          <a:bodyPr/>
          <a:lstStyle/>
          <a:p>
            <a:pPr lvl="1"/>
            <a:r>
              <a:rPr lang="de-DE" dirty="0"/>
              <a:t>Vermeiden vieler freier Parameter und Orientierung an realen Konstanten und Werten</a:t>
            </a:r>
          </a:p>
          <a:p>
            <a:pPr lvl="2"/>
            <a:r>
              <a:rPr lang="de-DE" dirty="0"/>
              <a:t>Gewichte (Loss Gewichtung)</a:t>
            </a:r>
          </a:p>
          <a:p>
            <a:pPr lvl="2"/>
            <a:r>
              <a:rPr lang="de-DE" dirty="0"/>
              <a:t>Konstanten (Diffusivity)</a:t>
            </a:r>
          </a:p>
          <a:p>
            <a:pPr marL="0" lvl="1" indent="0">
              <a:buNone/>
            </a:pPr>
            <a:endParaRPr lang="de-DE" dirty="0"/>
          </a:p>
          <a:p>
            <a:pPr lvl="1"/>
            <a:r>
              <a:rPr lang="de-DE" dirty="0"/>
              <a:t>LNO für große Inputs vermeiden auf Grund hoher Rechenzeit</a:t>
            </a:r>
          </a:p>
          <a:p>
            <a:pPr lvl="2"/>
            <a:r>
              <a:rPr lang="de-DE" dirty="0"/>
              <a:t>Matrix Multiplikationen</a:t>
            </a:r>
          </a:p>
          <a:p>
            <a:pPr lvl="2"/>
            <a:r>
              <a:rPr lang="de-DE" dirty="0"/>
              <a:t>Fast Fourier Transformation deutlich effizienter</a:t>
            </a:r>
          </a:p>
          <a:p>
            <a:pPr lvl="2"/>
            <a:endParaRPr lang="de-DE" dirty="0"/>
          </a:p>
          <a:p>
            <a:pPr lvl="2">
              <a:buFont typeface="Wingdings" panose="05000000000000000000" pitchFamily="2" charset="2"/>
              <a:buChar char="Ø"/>
            </a:pPr>
            <a:r>
              <a:rPr lang="de-DE" sz="1800" dirty="0"/>
              <a:t>FNO besser geeignet für große Inputs als LNO</a:t>
            </a:r>
          </a:p>
          <a:p>
            <a:pPr lvl="1"/>
            <a:endParaRPr lang="de-DE" dirty="0"/>
          </a:p>
          <a:p>
            <a:pPr lvl="1"/>
            <a:endParaRPr lang="de-DE" dirty="0"/>
          </a:p>
          <a:p>
            <a:pPr lvl="1"/>
            <a:endParaRPr lang="de-DE" dirty="0"/>
          </a:p>
          <a:p>
            <a:pPr lvl="2"/>
            <a:endParaRPr lang="de-DE" dirty="0"/>
          </a:p>
          <a:p>
            <a:pPr lvl="2"/>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Empfehlungen</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64</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Tree>
    <p:extLst>
      <p:ext uri="{BB962C8B-B14F-4D97-AF65-F5344CB8AC3E}">
        <p14:creationId xmlns:p14="http://schemas.microsoft.com/office/powerpoint/2010/main" val="1549102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Ausblick und Empfehlungen</a:t>
            </a:r>
          </a:p>
        </p:txBody>
      </p:sp>
      <p:sp>
        <p:nvSpPr>
          <p:cNvPr id="12" name="Inhaltsplatzhalter 11">
            <a:extLst>
              <a:ext uri="{FF2B5EF4-FFF2-40B4-BE49-F238E27FC236}">
                <a16:creationId xmlns:a16="http://schemas.microsoft.com/office/drawing/2014/main" id="{0CD7F1AE-2426-48F5-BD0B-636E7DD23C5F}"/>
              </a:ext>
            </a:extLst>
          </p:cNvPr>
          <p:cNvSpPr>
            <a:spLocks noGrp="1"/>
          </p:cNvSpPr>
          <p:nvPr>
            <p:ph sz="half" idx="1"/>
          </p:nvPr>
        </p:nvSpPr>
        <p:spPr>
          <a:xfrm>
            <a:off x="719399" y="1676142"/>
            <a:ext cx="9539025" cy="3933851"/>
          </a:xfrm>
        </p:spPr>
        <p:txBody>
          <a:bodyPr/>
          <a:lstStyle/>
          <a:p>
            <a:pPr lvl="1"/>
            <a:r>
              <a:rPr lang="de-DE" dirty="0"/>
              <a:t>Kombination verschiedener Ansätze (z.B. Erweitere Hybrid-FNO mit Attention Mechanismus und hänge physic Loss mit an)</a:t>
            </a:r>
          </a:p>
          <a:p>
            <a:pPr lvl="1"/>
            <a:endParaRPr lang="de-DE" dirty="0"/>
          </a:p>
          <a:p>
            <a:pPr lvl="1"/>
            <a:r>
              <a:rPr lang="de-DE" sz="1800" dirty="0"/>
              <a:t>Zeitschritt vergrößern und Model auf neuen Zeitschritt trainieren</a:t>
            </a:r>
          </a:p>
          <a:p>
            <a:pPr lvl="2"/>
            <a:r>
              <a:rPr lang="de-DE" dirty="0"/>
              <a:t>Weniger Daten</a:t>
            </a:r>
          </a:p>
          <a:p>
            <a:pPr lvl="2"/>
            <a:r>
              <a:rPr lang="de-DE" dirty="0"/>
              <a:t>Fehlerfortpflanzung reduzieren durch weniger Schritte</a:t>
            </a:r>
          </a:p>
          <a:p>
            <a:pPr lvl="2"/>
            <a:endParaRPr lang="de-DE" dirty="0"/>
          </a:p>
          <a:p>
            <a:pPr lvl="1"/>
            <a:r>
              <a:rPr lang="de-DE" dirty="0"/>
              <a:t>Unregelmäßige Meshes verwenden</a:t>
            </a:r>
          </a:p>
          <a:p>
            <a:pPr lvl="1"/>
            <a:endParaRPr lang="de-DE" dirty="0"/>
          </a:p>
          <a:p>
            <a:pPr lvl="1"/>
            <a:r>
              <a:rPr lang="de-DE" dirty="0"/>
              <a:t>2D und 3D Input Daten verwenden</a:t>
            </a:r>
          </a:p>
          <a:p>
            <a:pPr lvl="1"/>
            <a:endParaRPr lang="de-DE" dirty="0"/>
          </a:p>
          <a:p>
            <a:pPr lvl="1"/>
            <a:endParaRPr lang="de-DE" sz="1800" dirty="0"/>
          </a:p>
          <a:p>
            <a:pPr lvl="1"/>
            <a:endParaRPr lang="de-DE" dirty="0"/>
          </a:p>
          <a:p>
            <a:pPr lvl="1"/>
            <a:endParaRPr lang="de-DE" dirty="0"/>
          </a:p>
          <a:p>
            <a:pPr lvl="1"/>
            <a:endParaRPr lang="de-DE" dirty="0"/>
          </a:p>
          <a:p>
            <a:pPr lvl="2"/>
            <a:endParaRPr lang="de-DE" dirty="0"/>
          </a:p>
          <a:p>
            <a:pPr lvl="2"/>
            <a:endParaRPr lang="de-DE" dirty="0"/>
          </a:p>
          <a:p>
            <a:pPr lvl="2"/>
            <a:endParaRPr lang="de-DE" dirty="0"/>
          </a:p>
          <a:p>
            <a:pPr lvl="2"/>
            <a:endParaRPr lang="de-DE" dirty="0"/>
          </a:p>
          <a:p>
            <a:pPr lvl="2"/>
            <a:endParaRPr lang="de-DE" dirty="0"/>
          </a:p>
          <a:p>
            <a:endParaRPr lang="de-DE" dirty="0"/>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a:xfrm>
            <a:off x="719400" y="1181818"/>
            <a:ext cx="10753200" cy="366609"/>
          </a:xfrm>
        </p:spPr>
        <p:txBody>
          <a:bodyPr/>
          <a:lstStyle/>
          <a:p>
            <a:r>
              <a:rPr lang="de-DE" dirty="0"/>
              <a:t>Ausblick</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65</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Tree>
    <p:extLst>
      <p:ext uri="{BB962C8B-B14F-4D97-AF65-F5344CB8AC3E}">
        <p14:creationId xmlns:p14="http://schemas.microsoft.com/office/powerpoint/2010/main" val="3761781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95DF8FC6-537B-4A03-AF7F-D5B7BDA6B4D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4" name="Textplatzhalter 3">
            <a:extLst>
              <a:ext uri="{FF2B5EF4-FFF2-40B4-BE49-F238E27FC236}">
                <a16:creationId xmlns:a16="http://schemas.microsoft.com/office/drawing/2014/main" id="{CE2F7DF6-3C84-416F-A643-D059245702B4}"/>
              </a:ext>
            </a:extLst>
          </p:cNvPr>
          <p:cNvSpPr>
            <a:spLocks noGrp="1"/>
          </p:cNvSpPr>
          <p:nvPr>
            <p:ph type="body" sz="quarter" idx="14"/>
          </p:nvPr>
        </p:nvSpPr>
        <p:spPr/>
        <p:txBody>
          <a:bodyPr/>
          <a:lstStyle/>
          <a:p>
            <a:r>
              <a:rPr lang="fr-FR" sz="1900" dirty="0" err="1"/>
              <a:t>Trainingsframework</a:t>
            </a:r>
            <a:endParaRPr lang="de-DE" sz="1900" dirty="0"/>
          </a:p>
        </p:txBody>
      </p:sp>
      <p:sp>
        <p:nvSpPr>
          <p:cNvPr id="5" name="Textplatzhalter 4">
            <a:extLst>
              <a:ext uri="{FF2B5EF4-FFF2-40B4-BE49-F238E27FC236}">
                <a16:creationId xmlns:a16="http://schemas.microsoft.com/office/drawing/2014/main" id="{B190CCC7-6D65-48F4-8CF6-369B73E8708A}"/>
              </a:ext>
            </a:extLst>
          </p:cNvPr>
          <p:cNvSpPr>
            <a:spLocks noGrp="1"/>
          </p:cNvSpPr>
          <p:nvPr>
            <p:ph type="body" sz="quarter" idx="17"/>
          </p:nvPr>
        </p:nvSpPr>
        <p:spPr/>
        <p:txBody>
          <a:bodyPr/>
          <a:lstStyle/>
          <a:p>
            <a:r>
              <a:rPr lang="de-DE" dirty="0"/>
              <a:t>03</a:t>
            </a:r>
          </a:p>
        </p:txBody>
      </p:sp>
    </p:spTree>
    <p:extLst>
      <p:ext uri="{BB962C8B-B14F-4D97-AF65-F5344CB8AC3E}">
        <p14:creationId xmlns:p14="http://schemas.microsoft.com/office/powerpoint/2010/main" val="1883914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8764F58-C95E-129E-D13A-3885DB743ED0}"/>
              </a:ext>
            </a:extLst>
          </p:cNvPr>
          <p:cNvGrpSpPr/>
          <p:nvPr/>
        </p:nvGrpSpPr>
        <p:grpSpPr>
          <a:xfrm>
            <a:off x="8323251" y="4705594"/>
            <a:ext cx="942975" cy="453309"/>
            <a:chOff x="7222326" y="2889043"/>
            <a:chExt cx="942975" cy="453309"/>
          </a:xfrm>
        </p:grpSpPr>
        <p:sp>
          <p:nvSpPr>
            <p:cNvPr id="37" name="Inhaltsplatzhalter 11">
              <a:extLst>
                <a:ext uri="{FF2B5EF4-FFF2-40B4-BE49-F238E27FC236}">
                  <a16:creationId xmlns:a16="http://schemas.microsoft.com/office/drawing/2014/main" id="{35012E34-A9A6-B44E-C3E9-80E693D8992B}"/>
                </a:ext>
              </a:extLst>
            </p:cNvPr>
            <p:cNvSpPr txBox="1">
              <a:spLocks/>
            </p:cNvSpPr>
            <p:nvPr/>
          </p:nvSpPr>
          <p:spPr>
            <a:xfrm>
              <a:off x="7430059" y="3017256"/>
              <a:ext cx="527507" cy="24233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Model</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38" name="Rectangle 37">
              <a:extLst>
                <a:ext uri="{FF2B5EF4-FFF2-40B4-BE49-F238E27FC236}">
                  <a16:creationId xmlns:a16="http://schemas.microsoft.com/office/drawing/2014/main" id="{ED930165-F0A6-FC3C-C597-71E029F8CB7D}"/>
                </a:ext>
              </a:extLst>
            </p:cNvPr>
            <p:cNvSpPr/>
            <p:nvPr/>
          </p:nvSpPr>
          <p:spPr>
            <a:xfrm>
              <a:off x="7222326" y="2889043"/>
              <a:ext cx="942975" cy="4533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1" name="Titel 10">
            <a:extLst>
              <a:ext uri="{FF2B5EF4-FFF2-40B4-BE49-F238E27FC236}">
                <a16:creationId xmlns:a16="http://schemas.microsoft.com/office/drawing/2014/main" id="{A996C164-EED7-424F-95C0-D2989B525EEA}"/>
              </a:ext>
            </a:extLst>
          </p:cNvPr>
          <p:cNvSpPr>
            <a:spLocks noGrp="1"/>
          </p:cNvSpPr>
          <p:nvPr>
            <p:ph type="title"/>
          </p:nvPr>
        </p:nvSpPr>
        <p:spPr>
          <a:xfrm>
            <a:off x="719400" y="0"/>
            <a:ext cx="10753200" cy="1018800"/>
          </a:xfrm>
        </p:spPr>
        <p:txBody>
          <a:bodyPr/>
          <a:lstStyle/>
          <a:p>
            <a:r>
              <a:rPr lang="de-DE" dirty="0"/>
              <a:t>Trainingsframework</a:t>
            </a:r>
          </a:p>
        </p:txBody>
      </p:sp>
      <p:sp>
        <p:nvSpPr>
          <p:cNvPr id="13" name="Untertitel 12">
            <a:extLst>
              <a:ext uri="{FF2B5EF4-FFF2-40B4-BE49-F238E27FC236}">
                <a16:creationId xmlns:a16="http://schemas.microsoft.com/office/drawing/2014/main" id="{86B4ECCC-8BFE-49C5-819A-B33D162A1B70}"/>
              </a:ext>
            </a:extLst>
          </p:cNvPr>
          <p:cNvSpPr>
            <a:spLocks noGrp="1"/>
          </p:cNvSpPr>
          <p:nvPr>
            <p:ph type="subTitle" idx="13"/>
          </p:nvPr>
        </p:nvSpPr>
        <p:spPr/>
        <p:txBody>
          <a:bodyPr/>
          <a:lstStyle/>
          <a:p>
            <a:r>
              <a:rPr lang="de-DE" dirty="0"/>
              <a:t>Datengenerierung und Training</a:t>
            </a:r>
          </a:p>
        </p:txBody>
      </p:sp>
      <p:sp>
        <p:nvSpPr>
          <p:cNvPr id="8" name="Datumsplatzhalter 7">
            <a:extLst>
              <a:ext uri="{FF2B5EF4-FFF2-40B4-BE49-F238E27FC236}">
                <a16:creationId xmlns:a16="http://schemas.microsoft.com/office/drawing/2014/main" id="{3826631E-01AC-4A00-AA59-C18A2ABEE913}"/>
              </a:ext>
            </a:extLst>
          </p:cNvPr>
          <p:cNvSpPr>
            <a:spLocks noGrp="1"/>
          </p:cNvSpPr>
          <p:nvPr>
            <p:ph type="dt" sz="half" idx="20"/>
          </p:nvPr>
        </p:nvSpPr>
        <p:spPr/>
        <p:txBody>
          <a:bodyPr/>
          <a:lstStyle/>
          <a:p>
            <a:r>
              <a:rPr lang="de-DE"/>
              <a:t>|    27.05.2024</a:t>
            </a:r>
            <a:endParaRPr lang="de-DE" dirty="0"/>
          </a:p>
        </p:txBody>
      </p:sp>
      <p:sp>
        <p:nvSpPr>
          <p:cNvPr id="9" name="Fußzeilenplatzhalter 8">
            <a:extLst>
              <a:ext uri="{FF2B5EF4-FFF2-40B4-BE49-F238E27FC236}">
                <a16:creationId xmlns:a16="http://schemas.microsoft.com/office/drawing/2014/main" id="{D8AD2555-E372-4CB5-8131-38FCF1FA4564}"/>
              </a:ext>
            </a:extLst>
          </p:cNvPr>
          <p:cNvSpPr>
            <a:spLocks noGrp="1"/>
          </p:cNvSpPr>
          <p:nvPr>
            <p:ph type="ftr" sz="quarter" idx="21"/>
          </p:nvPr>
        </p:nvSpPr>
        <p:spPr/>
        <p:txBody>
          <a:bodyPr/>
          <a:lstStyle/>
          <a:p>
            <a:r>
              <a:rPr lang="de-DE"/>
              <a:t>|    Universität Augsburg    |    Finite-Differenzen-Methode (FDM), Machine Learning (ML)</a:t>
            </a:r>
            <a:endParaRPr lang="de-DE" dirty="0"/>
          </a:p>
        </p:txBody>
      </p:sp>
      <p:sp>
        <p:nvSpPr>
          <p:cNvPr id="10" name="Foliennummernplatzhalter 9">
            <a:extLst>
              <a:ext uri="{FF2B5EF4-FFF2-40B4-BE49-F238E27FC236}">
                <a16:creationId xmlns:a16="http://schemas.microsoft.com/office/drawing/2014/main" id="{E56AC04C-076B-4EC9-96F9-F890BC47E466}"/>
              </a:ext>
            </a:extLst>
          </p:cNvPr>
          <p:cNvSpPr>
            <a:spLocks noGrp="1"/>
          </p:cNvSpPr>
          <p:nvPr>
            <p:ph type="sldNum" sz="quarter" idx="22"/>
          </p:nvPr>
        </p:nvSpPr>
        <p:spPr/>
        <p:txBody>
          <a:bodyPr/>
          <a:lstStyle/>
          <a:p>
            <a:fld id="{6567D7EC-8799-48C5-898A-08E264972062}" type="slidenum">
              <a:rPr lang="de-DE" smtClean="0"/>
              <a:pPr/>
              <a:t>8</a:t>
            </a:fld>
            <a:endParaRPr lang="de-DE" dirty="0"/>
          </a:p>
        </p:txBody>
      </p:sp>
      <p:sp>
        <p:nvSpPr>
          <p:cNvPr id="23" name="Inhaltsplatzhalter 11">
            <a:extLst>
              <a:ext uri="{FF2B5EF4-FFF2-40B4-BE49-F238E27FC236}">
                <a16:creationId xmlns:a16="http://schemas.microsoft.com/office/drawing/2014/main" id="{883C8E25-D4E9-E5D4-34D6-C8057E65A195}"/>
              </a:ext>
            </a:extLst>
          </p:cNvPr>
          <p:cNvSpPr txBox="1">
            <a:spLocks/>
          </p:cNvSpPr>
          <p:nvPr/>
        </p:nvSpPr>
        <p:spPr>
          <a:xfrm>
            <a:off x="719998" y="3642337"/>
            <a:ext cx="5192116" cy="256315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DE" dirty="0"/>
          </a:p>
          <a:p>
            <a:pPr lvl="1"/>
            <a:endParaRPr lang="de-DE" dirty="0"/>
          </a:p>
          <a:p>
            <a:endParaRPr lang="de-DE" dirty="0"/>
          </a:p>
        </p:txBody>
      </p:sp>
      <p:sp>
        <p:nvSpPr>
          <p:cNvPr id="17" name="Inhaltsplatzhalter 11">
            <a:extLst>
              <a:ext uri="{FF2B5EF4-FFF2-40B4-BE49-F238E27FC236}">
                <a16:creationId xmlns:a16="http://schemas.microsoft.com/office/drawing/2014/main" id="{82C4CBA0-8EEF-63E0-5A4E-8B7D94F229F2}"/>
              </a:ext>
            </a:extLst>
          </p:cNvPr>
          <p:cNvSpPr txBox="1">
            <a:spLocks/>
          </p:cNvSpPr>
          <p:nvPr/>
        </p:nvSpPr>
        <p:spPr>
          <a:xfrm>
            <a:off x="730245" y="1739389"/>
            <a:ext cx="2585811" cy="935237"/>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Startbedingungen</a:t>
            </a:r>
            <a:br>
              <a:rPr lang="de-DE" sz="1500" dirty="0"/>
            </a:br>
            <a:r>
              <a:rPr lang="de-DE" sz="1500" dirty="0"/>
              <a:t>(Temperatur Zonen, Größe, Simulationszeitraum, Distanz,</a:t>
            </a:r>
            <a:br>
              <a:rPr lang="de-DE" sz="1500" dirty="0"/>
            </a:br>
            <a:r>
              <a:rPr lang="de-DE" sz="1500" dirty="0"/>
              <a:t>Start Temperatur)</a:t>
            </a:r>
          </a:p>
          <a:p>
            <a:pPr marL="0" lvl="1" indent="0">
              <a:buNone/>
            </a:pP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8" name="Inhaltsplatzhalter 11">
            <a:extLst>
              <a:ext uri="{FF2B5EF4-FFF2-40B4-BE49-F238E27FC236}">
                <a16:creationId xmlns:a16="http://schemas.microsoft.com/office/drawing/2014/main" id="{7E4C59F2-8D94-CA68-8112-78E52C149762}"/>
              </a:ext>
            </a:extLst>
          </p:cNvPr>
          <p:cNvSpPr txBox="1">
            <a:spLocks/>
          </p:cNvSpPr>
          <p:nvPr/>
        </p:nvSpPr>
        <p:spPr>
          <a:xfrm>
            <a:off x="738073" y="3231523"/>
            <a:ext cx="2023800" cy="493942"/>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Randbedingungen (Strahlung, Konvektion)</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pic>
        <p:nvPicPr>
          <p:cNvPr id="22" name="Picture 21">
            <a:extLst>
              <a:ext uri="{FF2B5EF4-FFF2-40B4-BE49-F238E27FC236}">
                <a16:creationId xmlns:a16="http://schemas.microsoft.com/office/drawing/2014/main" id="{F26AF741-14B9-CF44-E426-23BB611F9E60}"/>
              </a:ext>
            </a:extLst>
          </p:cNvPr>
          <p:cNvPicPr>
            <a:picLocks noChangeAspect="1"/>
          </p:cNvPicPr>
          <p:nvPr/>
        </p:nvPicPr>
        <p:blipFill>
          <a:blip r:embed="rId3"/>
          <a:stretch>
            <a:fillRect/>
          </a:stretch>
        </p:blipFill>
        <p:spPr>
          <a:xfrm>
            <a:off x="5191775" y="1464562"/>
            <a:ext cx="1260515" cy="1076003"/>
          </a:xfrm>
          <a:prstGeom prst="rect">
            <a:avLst/>
          </a:prstGeom>
        </p:spPr>
      </p:pic>
      <p:pic>
        <p:nvPicPr>
          <p:cNvPr id="25" name="Picture 24">
            <a:extLst>
              <a:ext uri="{FF2B5EF4-FFF2-40B4-BE49-F238E27FC236}">
                <a16:creationId xmlns:a16="http://schemas.microsoft.com/office/drawing/2014/main" id="{64C5F04D-5817-1B14-C31E-DDC8B8259042}"/>
              </a:ext>
            </a:extLst>
          </p:cNvPr>
          <p:cNvPicPr>
            <a:picLocks noChangeAspect="1"/>
          </p:cNvPicPr>
          <p:nvPr/>
        </p:nvPicPr>
        <p:blipFill>
          <a:blip r:embed="rId4"/>
          <a:stretch>
            <a:fillRect/>
          </a:stretch>
        </p:blipFill>
        <p:spPr>
          <a:xfrm>
            <a:off x="3447204" y="2591311"/>
            <a:ext cx="558948" cy="509987"/>
          </a:xfrm>
          <a:prstGeom prst="rect">
            <a:avLst/>
          </a:prstGeom>
        </p:spPr>
      </p:pic>
      <p:pic>
        <p:nvPicPr>
          <p:cNvPr id="28" name="Picture 27">
            <a:extLst>
              <a:ext uri="{FF2B5EF4-FFF2-40B4-BE49-F238E27FC236}">
                <a16:creationId xmlns:a16="http://schemas.microsoft.com/office/drawing/2014/main" id="{D2F400E6-264E-7841-E196-CEDCBBA44353}"/>
              </a:ext>
            </a:extLst>
          </p:cNvPr>
          <p:cNvPicPr>
            <a:picLocks noChangeAspect="1"/>
          </p:cNvPicPr>
          <p:nvPr/>
        </p:nvPicPr>
        <p:blipFill>
          <a:blip r:embed="rId5"/>
          <a:stretch>
            <a:fillRect/>
          </a:stretch>
        </p:blipFill>
        <p:spPr>
          <a:xfrm>
            <a:off x="7514700" y="2624967"/>
            <a:ext cx="455488" cy="453309"/>
          </a:xfrm>
          <a:prstGeom prst="rect">
            <a:avLst/>
          </a:prstGeom>
        </p:spPr>
      </p:pic>
      <p:pic>
        <p:nvPicPr>
          <p:cNvPr id="30" name="Picture 29">
            <a:extLst>
              <a:ext uri="{FF2B5EF4-FFF2-40B4-BE49-F238E27FC236}">
                <a16:creationId xmlns:a16="http://schemas.microsoft.com/office/drawing/2014/main" id="{19EFA69B-B159-841A-4AEF-B353CF8621B6}"/>
              </a:ext>
            </a:extLst>
          </p:cNvPr>
          <p:cNvPicPr>
            <a:picLocks noChangeAspect="1"/>
          </p:cNvPicPr>
          <p:nvPr/>
        </p:nvPicPr>
        <p:blipFill>
          <a:blip r:embed="rId6"/>
          <a:stretch>
            <a:fillRect/>
          </a:stretch>
        </p:blipFill>
        <p:spPr>
          <a:xfrm>
            <a:off x="8707986" y="6051821"/>
            <a:ext cx="203963" cy="217417"/>
          </a:xfrm>
          <a:prstGeom prst="rect">
            <a:avLst/>
          </a:prstGeom>
        </p:spPr>
      </p:pic>
      <p:pic>
        <p:nvPicPr>
          <p:cNvPr id="32" name="Picture 31">
            <a:extLst>
              <a:ext uri="{FF2B5EF4-FFF2-40B4-BE49-F238E27FC236}">
                <a16:creationId xmlns:a16="http://schemas.microsoft.com/office/drawing/2014/main" id="{DDE221F2-588B-CF8B-75F8-2F601472AD21}"/>
              </a:ext>
            </a:extLst>
          </p:cNvPr>
          <p:cNvPicPr>
            <a:picLocks noChangeAspect="1"/>
          </p:cNvPicPr>
          <p:nvPr/>
        </p:nvPicPr>
        <p:blipFill>
          <a:blip r:embed="rId7"/>
          <a:stretch>
            <a:fillRect/>
          </a:stretch>
        </p:blipFill>
        <p:spPr>
          <a:xfrm>
            <a:off x="9350339" y="4739169"/>
            <a:ext cx="455006" cy="299489"/>
          </a:xfrm>
          <a:prstGeom prst="rect">
            <a:avLst/>
          </a:prstGeom>
        </p:spPr>
      </p:pic>
      <p:pic>
        <p:nvPicPr>
          <p:cNvPr id="33" name="Picture Placeholder 26" descr="A line graph of a line graph&#10;&#10;Description automatically generated with medium confidence">
            <a:extLst>
              <a:ext uri="{FF2B5EF4-FFF2-40B4-BE49-F238E27FC236}">
                <a16:creationId xmlns:a16="http://schemas.microsoft.com/office/drawing/2014/main" id="{65A645F0-9D47-E28C-99AB-1B214AC2F401}"/>
              </a:ext>
            </a:extLst>
          </p:cNvPr>
          <p:cNvPicPr>
            <a:picLocks noGrp="1" noChangeAspect="1"/>
          </p:cNvPicPr>
          <p:nvPr>
            <p:ph type="pic" sz="quarter" idx="16"/>
          </p:nvPr>
        </p:nvPicPr>
        <p:blipFill>
          <a:blip r:embed="rId8"/>
          <a:srcRect l="1639" r="1639"/>
          <a:stretch>
            <a:fillRect/>
          </a:stretch>
        </p:blipFill>
        <p:spPr>
          <a:xfrm>
            <a:off x="8735872" y="1147013"/>
            <a:ext cx="3273261" cy="2778769"/>
          </a:xfrm>
        </p:spPr>
      </p:pic>
      <p:sp>
        <p:nvSpPr>
          <p:cNvPr id="34" name="Inhaltsplatzhalter 11">
            <a:extLst>
              <a:ext uri="{FF2B5EF4-FFF2-40B4-BE49-F238E27FC236}">
                <a16:creationId xmlns:a16="http://schemas.microsoft.com/office/drawing/2014/main" id="{C944101B-5041-94B8-F1FE-45B22C14FC58}"/>
              </a:ext>
            </a:extLst>
          </p:cNvPr>
          <p:cNvSpPr txBox="1">
            <a:spLocks/>
          </p:cNvSpPr>
          <p:nvPr/>
        </p:nvSpPr>
        <p:spPr>
          <a:xfrm>
            <a:off x="8184823" y="4151520"/>
            <a:ext cx="1620522" cy="193635"/>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Training (one-step)</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35" name="Inhaltsplatzhalter 11">
            <a:extLst>
              <a:ext uri="{FF2B5EF4-FFF2-40B4-BE49-F238E27FC236}">
                <a16:creationId xmlns:a16="http://schemas.microsoft.com/office/drawing/2014/main" id="{733E1DB1-D20F-1C68-B455-68C43F357241}"/>
              </a:ext>
            </a:extLst>
          </p:cNvPr>
          <p:cNvSpPr txBox="1">
            <a:spLocks/>
          </p:cNvSpPr>
          <p:nvPr/>
        </p:nvSpPr>
        <p:spPr>
          <a:xfrm>
            <a:off x="10104797" y="4161182"/>
            <a:ext cx="1721173" cy="24233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Testing (Input sizes)</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36" name="Inhaltsplatzhalter 11">
            <a:extLst>
              <a:ext uri="{FF2B5EF4-FFF2-40B4-BE49-F238E27FC236}">
                <a16:creationId xmlns:a16="http://schemas.microsoft.com/office/drawing/2014/main" id="{4BC96ECE-2E74-A750-E151-D092DDC7DD8D}"/>
              </a:ext>
            </a:extLst>
          </p:cNvPr>
          <p:cNvSpPr txBox="1">
            <a:spLocks/>
          </p:cNvSpPr>
          <p:nvPr/>
        </p:nvSpPr>
        <p:spPr>
          <a:xfrm>
            <a:off x="8370193" y="5697100"/>
            <a:ext cx="953187" cy="24233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Validierung</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pic>
        <p:nvPicPr>
          <p:cNvPr id="41" name="Picture 40">
            <a:extLst>
              <a:ext uri="{FF2B5EF4-FFF2-40B4-BE49-F238E27FC236}">
                <a16:creationId xmlns:a16="http://schemas.microsoft.com/office/drawing/2014/main" id="{53E57D94-8BDD-C9C7-710F-482543218978}"/>
              </a:ext>
            </a:extLst>
          </p:cNvPr>
          <p:cNvPicPr>
            <a:picLocks noChangeAspect="1"/>
          </p:cNvPicPr>
          <p:nvPr/>
        </p:nvPicPr>
        <p:blipFill>
          <a:blip r:embed="rId9"/>
          <a:stretch>
            <a:fillRect/>
          </a:stretch>
        </p:blipFill>
        <p:spPr>
          <a:xfrm>
            <a:off x="718473" y="4889619"/>
            <a:ext cx="1219314" cy="290651"/>
          </a:xfrm>
          <a:prstGeom prst="rect">
            <a:avLst/>
          </a:prstGeom>
        </p:spPr>
      </p:pic>
      <p:pic>
        <p:nvPicPr>
          <p:cNvPr id="45" name="Picture 44">
            <a:extLst>
              <a:ext uri="{FF2B5EF4-FFF2-40B4-BE49-F238E27FC236}">
                <a16:creationId xmlns:a16="http://schemas.microsoft.com/office/drawing/2014/main" id="{B7834C9E-EC3A-540B-D9F8-F152443BD76A}"/>
              </a:ext>
            </a:extLst>
          </p:cNvPr>
          <p:cNvPicPr>
            <a:picLocks noChangeAspect="1"/>
          </p:cNvPicPr>
          <p:nvPr/>
        </p:nvPicPr>
        <p:blipFill>
          <a:blip r:embed="rId10"/>
          <a:stretch>
            <a:fillRect/>
          </a:stretch>
        </p:blipFill>
        <p:spPr>
          <a:xfrm>
            <a:off x="756331" y="4119887"/>
            <a:ext cx="1092443" cy="135876"/>
          </a:xfrm>
          <a:prstGeom prst="rect">
            <a:avLst/>
          </a:prstGeom>
        </p:spPr>
      </p:pic>
      <p:pic>
        <p:nvPicPr>
          <p:cNvPr id="47" name="Picture 46">
            <a:extLst>
              <a:ext uri="{FF2B5EF4-FFF2-40B4-BE49-F238E27FC236}">
                <a16:creationId xmlns:a16="http://schemas.microsoft.com/office/drawing/2014/main" id="{27D9CE41-F5F7-13AF-B605-8945260C34C9}"/>
              </a:ext>
            </a:extLst>
          </p:cNvPr>
          <p:cNvPicPr>
            <a:picLocks noChangeAspect="1"/>
          </p:cNvPicPr>
          <p:nvPr/>
        </p:nvPicPr>
        <p:blipFill>
          <a:blip r:embed="rId11"/>
          <a:stretch>
            <a:fillRect/>
          </a:stretch>
        </p:blipFill>
        <p:spPr>
          <a:xfrm>
            <a:off x="716557" y="4262535"/>
            <a:ext cx="2301414" cy="169222"/>
          </a:xfrm>
          <a:prstGeom prst="rect">
            <a:avLst/>
          </a:prstGeom>
        </p:spPr>
      </p:pic>
      <p:pic>
        <p:nvPicPr>
          <p:cNvPr id="49" name="Picture 48">
            <a:extLst>
              <a:ext uri="{FF2B5EF4-FFF2-40B4-BE49-F238E27FC236}">
                <a16:creationId xmlns:a16="http://schemas.microsoft.com/office/drawing/2014/main" id="{F28B6F12-C76D-1D48-5D1E-B30B02E1C83C}"/>
              </a:ext>
            </a:extLst>
          </p:cNvPr>
          <p:cNvPicPr>
            <a:picLocks noChangeAspect="1"/>
          </p:cNvPicPr>
          <p:nvPr/>
        </p:nvPicPr>
        <p:blipFill>
          <a:blip r:embed="rId12"/>
          <a:stretch>
            <a:fillRect/>
          </a:stretch>
        </p:blipFill>
        <p:spPr>
          <a:xfrm>
            <a:off x="741380" y="4439861"/>
            <a:ext cx="2268990" cy="162873"/>
          </a:xfrm>
          <a:prstGeom prst="rect">
            <a:avLst/>
          </a:prstGeom>
        </p:spPr>
      </p:pic>
      <p:pic>
        <p:nvPicPr>
          <p:cNvPr id="51" name="Picture 50">
            <a:extLst>
              <a:ext uri="{FF2B5EF4-FFF2-40B4-BE49-F238E27FC236}">
                <a16:creationId xmlns:a16="http://schemas.microsoft.com/office/drawing/2014/main" id="{DE9E5594-F761-529D-4AB5-9D15080BF3EA}"/>
              </a:ext>
            </a:extLst>
          </p:cNvPr>
          <p:cNvPicPr>
            <a:picLocks noChangeAspect="1"/>
          </p:cNvPicPr>
          <p:nvPr/>
        </p:nvPicPr>
        <p:blipFill>
          <a:blip r:embed="rId13"/>
          <a:stretch>
            <a:fillRect/>
          </a:stretch>
        </p:blipFill>
        <p:spPr>
          <a:xfrm>
            <a:off x="737323" y="4643842"/>
            <a:ext cx="2034572" cy="116738"/>
          </a:xfrm>
          <a:prstGeom prst="rect">
            <a:avLst/>
          </a:prstGeom>
        </p:spPr>
      </p:pic>
      <p:pic>
        <p:nvPicPr>
          <p:cNvPr id="53" name="Picture 52">
            <a:extLst>
              <a:ext uri="{FF2B5EF4-FFF2-40B4-BE49-F238E27FC236}">
                <a16:creationId xmlns:a16="http://schemas.microsoft.com/office/drawing/2014/main" id="{DE0A52EE-E862-B4AF-5153-2E66A3333D99}"/>
              </a:ext>
            </a:extLst>
          </p:cNvPr>
          <p:cNvPicPr>
            <a:picLocks noChangeAspect="1"/>
          </p:cNvPicPr>
          <p:nvPr/>
        </p:nvPicPr>
        <p:blipFill>
          <a:blip r:embed="rId14"/>
          <a:stretch>
            <a:fillRect/>
          </a:stretch>
        </p:blipFill>
        <p:spPr>
          <a:xfrm>
            <a:off x="750668" y="5197149"/>
            <a:ext cx="3024919" cy="154099"/>
          </a:xfrm>
          <a:prstGeom prst="rect">
            <a:avLst/>
          </a:prstGeom>
        </p:spPr>
      </p:pic>
      <p:pic>
        <p:nvPicPr>
          <p:cNvPr id="55" name="Picture 54">
            <a:extLst>
              <a:ext uri="{FF2B5EF4-FFF2-40B4-BE49-F238E27FC236}">
                <a16:creationId xmlns:a16="http://schemas.microsoft.com/office/drawing/2014/main" id="{1928F874-96B3-D90B-7B4F-C45BE6398149}"/>
              </a:ext>
            </a:extLst>
          </p:cNvPr>
          <p:cNvPicPr>
            <a:picLocks noChangeAspect="1"/>
          </p:cNvPicPr>
          <p:nvPr/>
        </p:nvPicPr>
        <p:blipFill>
          <a:blip r:embed="rId15"/>
          <a:stretch>
            <a:fillRect/>
          </a:stretch>
        </p:blipFill>
        <p:spPr>
          <a:xfrm>
            <a:off x="746053" y="5360831"/>
            <a:ext cx="2559158" cy="154099"/>
          </a:xfrm>
          <a:prstGeom prst="rect">
            <a:avLst/>
          </a:prstGeom>
        </p:spPr>
      </p:pic>
      <p:pic>
        <p:nvPicPr>
          <p:cNvPr id="57" name="Picture 56">
            <a:extLst>
              <a:ext uri="{FF2B5EF4-FFF2-40B4-BE49-F238E27FC236}">
                <a16:creationId xmlns:a16="http://schemas.microsoft.com/office/drawing/2014/main" id="{7AEA66AB-C056-ED1D-5215-C203998EF5FA}"/>
              </a:ext>
            </a:extLst>
          </p:cNvPr>
          <p:cNvPicPr>
            <a:picLocks noChangeAspect="1"/>
          </p:cNvPicPr>
          <p:nvPr/>
        </p:nvPicPr>
        <p:blipFill>
          <a:blip r:embed="rId16"/>
          <a:stretch>
            <a:fillRect/>
          </a:stretch>
        </p:blipFill>
        <p:spPr>
          <a:xfrm>
            <a:off x="718472" y="5532014"/>
            <a:ext cx="2369438" cy="162829"/>
          </a:xfrm>
          <a:prstGeom prst="rect">
            <a:avLst/>
          </a:prstGeom>
        </p:spPr>
      </p:pic>
      <p:pic>
        <p:nvPicPr>
          <p:cNvPr id="59" name="Picture 58">
            <a:extLst>
              <a:ext uri="{FF2B5EF4-FFF2-40B4-BE49-F238E27FC236}">
                <a16:creationId xmlns:a16="http://schemas.microsoft.com/office/drawing/2014/main" id="{D44E6CD0-9C05-453A-7B7C-5B89BDE3B341}"/>
              </a:ext>
            </a:extLst>
          </p:cNvPr>
          <p:cNvPicPr>
            <a:picLocks noChangeAspect="1"/>
          </p:cNvPicPr>
          <p:nvPr/>
        </p:nvPicPr>
        <p:blipFill>
          <a:blip r:embed="rId17"/>
          <a:stretch>
            <a:fillRect/>
          </a:stretch>
        </p:blipFill>
        <p:spPr>
          <a:xfrm>
            <a:off x="746053" y="5723293"/>
            <a:ext cx="1859495" cy="144751"/>
          </a:xfrm>
          <a:prstGeom prst="rect">
            <a:avLst/>
          </a:prstGeom>
        </p:spPr>
      </p:pic>
      <p:cxnSp>
        <p:nvCxnSpPr>
          <p:cNvPr id="61" name="Connector: Elbow 60">
            <a:extLst>
              <a:ext uri="{FF2B5EF4-FFF2-40B4-BE49-F238E27FC236}">
                <a16:creationId xmlns:a16="http://schemas.microsoft.com/office/drawing/2014/main" id="{D87957CD-B4FE-2C9C-AE40-DDA042865732}"/>
              </a:ext>
            </a:extLst>
          </p:cNvPr>
          <p:cNvCxnSpPr>
            <a:cxnSpLocks/>
            <a:stCxn id="94" idx="3"/>
            <a:endCxn id="25" idx="0"/>
          </p:cNvCxnSpPr>
          <p:nvPr/>
        </p:nvCxnSpPr>
        <p:spPr>
          <a:xfrm>
            <a:off x="3296392" y="2204776"/>
            <a:ext cx="430286" cy="38653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04CA8F7-7ADF-6CAB-B6BD-DC3B152904DF}"/>
              </a:ext>
            </a:extLst>
          </p:cNvPr>
          <p:cNvCxnSpPr>
            <a:cxnSpLocks/>
            <a:stCxn id="97" idx="3"/>
            <a:endCxn id="25" idx="2"/>
          </p:cNvCxnSpPr>
          <p:nvPr/>
        </p:nvCxnSpPr>
        <p:spPr>
          <a:xfrm flipV="1">
            <a:off x="2758199" y="3101298"/>
            <a:ext cx="968479" cy="37484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5372D611-1B7C-A0EF-7E68-880DE7539E49}"/>
              </a:ext>
            </a:extLst>
          </p:cNvPr>
          <p:cNvGrpSpPr/>
          <p:nvPr/>
        </p:nvGrpSpPr>
        <p:grpSpPr>
          <a:xfrm>
            <a:off x="5090623" y="2582603"/>
            <a:ext cx="1421176" cy="537070"/>
            <a:chOff x="4674824" y="2517358"/>
            <a:chExt cx="1421176" cy="537070"/>
          </a:xfrm>
        </p:grpSpPr>
        <p:sp>
          <p:nvSpPr>
            <p:cNvPr id="14" name="Inhaltsplatzhalter 11">
              <a:extLst>
                <a:ext uri="{FF2B5EF4-FFF2-40B4-BE49-F238E27FC236}">
                  <a16:creationId xmlns:a16="http://schemas.microsoft.com/office/drawing/2014/main" id="{41332A96-40AB-7549-3156-B24AC3FDCB37}"/>
                </a:ext>
              </a:extLst>
            </p:cNvPr>
            <p:cNvSpPr txBox="1">
              <a:spLocks/>
            </p:cNvSpPr>
            <p:nvPr/>
          </p:nvSpPr>
          <p:spPr>
            <a:xfrm>
              <a:off x="4716469" y="2555620"/>
              <a:ext cx="1379531" cy="447969"/>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Numerische Methode (FDM) </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92" name="Rectangle 91">
              <a:extLst>
                <a:ext uri="{FF2B5EF4-FFF2-40B4-BE49-F238E27FC236}">
                  <a16:creationId xmlns:a16="http://schemas.microsoft.com/office/drawing/2014/main" id="{48B6C6D5-47F9-1CB0-6918-F5E451FBB5E5}"/>
                </a:ext>
              </a:extLst>
            </p:cNvPr>
            <p:cNvSpPr/>
            <p:nvPr/>
          </p:nvSpPr>
          <p:spPr>
            <a:xfrm>
              <a:off x="4674824" y="2517358"/>
              <a:ext cx="1421176" cy="5370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4" name="Rectangle 93">
            <a:extLst>
              <a:ext uri="{FF2B5EF4-FFF2-40B4-BE49-F238E27FC236}">
                <a16:creationId xmlns:a16="http://schemas.microsoft.com/office/drawing/2014/main" id="{88FB84C9-565B-112B-D9BD-D5FFFD098F85}"/>
              </a:ext>
            </a:extLst>
          </p:cNvPr>
          <p:cNvSpPr/>
          <p:nvPr/>
        </p:nvSpPr>
        <p:spPr>
          <a:xfrm>
            <a:off x="692904" y="1737986"/>
            <a:ext cx="2603488" cy="9335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tangle 96">
            <a:extLst>
              <a:ext uri="{FF2B5EF4-FFF2-40B4-BE49-F238E27FC236}">
                <a16:creationId xmlns:a16="http://schemas.microsoft.com/office/drawing/2014/main" id="{AC61CD5A-4123-8421-F370-F5A3AA7D62A4}"/>
              </a:ext>
            </a:extLst>
          </p:cNvPr>
          <p:cNvSpPr/>
          <p:nvPr/>
        </p:nvSpPr>
        <p:spPr>
          <a:xfrm>
            <a:off x="695071" y="3229167"/>
            <a:ext cx="2063128" cy="4939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0" name="Straight Arrow Connector 99">
            <a:extLst>
              <a:ext uri="{FF2B5EF4-FFF2-40B4-BE49-F238E27FC236}">
                <a16:creationId xmlns:a16="http://schemas.microsoft.com/office/drawing/2014/main" id="{6C1D1C61-2FEF-E94A-5AF6-918655F14838}"/>
              </a:ext>
            </a:extLst>
          </p:cNvPr>
          <p:cNvCxnSpPr/>
          <p:nvPr/>
        </p:nvCxnSpPr>
        <p:spPr>
          <a:xfrm>
            <a:off x="4198375" y="2830183"/>
            <a:ext cx="6784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4456305-E5D0-834E-F2A4-36E125A0D68E}"/>
              </a:ext>
            </a:extLst>
          </p:cNvPr>
          <p:cNvSpPr/>
          <p:nvPr/>
        </p:nvSpPr>
        <p:spPr>
          <a:xfrm>
            <a:off x="7910420" y="1876761"/>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2" name="Rectangle 101">
            <a:extLst>
              <a:ext uri="{FF2B5EF4-FFF2-40B4-BE49-F238E27FC236}">
                <a16:creationId xmlns:a16="http://schemas.microsoft.com/office/drawing/2014/main" id="{4AD6370C-62B6-4A53-5882-EBFF89126F8B}"/>
              </a:ext>
            </a:extLst>
          </p:cNvPr>
          <p:cNvSpPr/>
          <p:nvPr/>
        </p:nvSpPr>
        <p:spPr>
          <a:xfrm>
            <a:off x="7946036" y="1914809"/>
            <a:ext cx="308190" cy="31625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tangle 102">
            <a:extLst>
              <a:ext uri="{FF2B5EF4-FFF2-40B4-BE49-F238E27FC236}">
                <a16:creationId xmlns:a16="http://schemas.microsoft.com/office/drawing/2014/main" id="{2032CB66-DCE5-10B7-FCFD-4447F7B9D8EB}"/>
              </a:ext>
            </a:extLst>
          </p:cNvPr>
          <p:cNvSpPr/>
          <p:nvPr/>
        </p:nvSpPr>
        <p:spPr>
          <a:xfrm>
            <a:off x="7984164" y="1960337"/>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Rectangle 103">
            <a:extLst>
              <a:ext uri="{FF2B5EF4-FFF2-40B4-BE49-F238E27FC236}">
                <a16:creationId xmlns:a16="http://schemas.microsoft.com/office/drawing/2014/main" id="{26159DE1-F2C6-9079-E1E6-FE8A3B6145F2}"/>
              </a:ext>
            </a:extLst>
          </p:cNvPr>
          <p:cNvSpPr/>
          <p:nvPr/>
        </p:nvSpPr>
        <p:spPr>
          <a:xfrm>
            <a:off x="8019780" y="1988553"/>
            <a:ext cx="308190" cy="31625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Rectangle 104">
            <a:extLst>
              <a:ext uri="{FF2B5EF4-FFF2-40B4-BE49-F238E27FC236}">
                <a16:creationId xmlns:a16="http://schemas.microsoft.com/office/drawing/2014/main" id="{232B605C-810B-1D58-0E4E-B2AB1B534409}"/>
              </a:ext>
            </a:extLst>
          </p:cNvPr>
          <p:cNvSpPr/>
          <p:nvPr/>
        </p:nvSpPr>
        <p:spPr>
          <a:xfrm>
            <a:off x="6323392" y="4718424"/>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Rectangle 105">
            <a:extLst>
              <a:ext uri="{FF2B5EF4-FFF2-40B4-BE49-F238E27FC236}">
                <a16:creationId xmlns:a16="http://schemas.microsoft.com/office/drawing/2014/main" id="{2831944E-EDEF-1148-3419-5DA63EE98E1E}"/>
              </a:ext>
            </a:extLst>
          </p:cNvPr>
          <p:cNvSpPr/>
          <p:nvPr/>
        </p:nvSpPr>
        <p:spPr>
          <a:xfrm>
            <a:off x="6359008" y="4756472"/>
            <a:ext cx="308190" cy="31625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7" name="Rectangle 106">
            <a:extLst>
              <a:ext uri="{FF2B5EF4-FFF2-40B4-BE49-F238E27FC236}">
                <a16:creationId xmlns:a16="http://schemas.microsoft.com/office/drawing/2014/main" id="{926E228B-B3FD-52E1-A29E-18BDCE911734}"/>
              </a:ext>
            </a:extLst>
          </p:cNvPr>
          <p:cNvSpPr/>
          <p:nvPr/>
        </p:nvSpPr>
        <p:spPr>
          <a:xfrm>
            <a:off x="6397136" y="4792168"/>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Inhaltsplatzhalter 11">
            <a:extLst>
              <a:ext uri="{FF2B5EF4-FFF2-40B4-BE49-F238E27FC236}">
                <a16:creationId xmlns:a16="http://schemas.microsoft.com/office/drawing/2014/main" id="{5CB3A6A7-CF0E-E57D-4268-7C53C0ED50F9}"/>
              </a:ext>
            </a:extLst>
          </p:cNvPr>
          <p:cNvSpPr txBox="1">
            <a:spLocks/>
          </p:cNvSpPr>
          <p:nvPr/>
        </p:nvSpPr>
        <p:spPr>
          <a:xfrm>
            <a:off x="6154081" y="4151520"/>
            <a:ext cx="1620522" cy="510180"/>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Datenaufbereitung</a:t>
            </a:r>
            <a:br>
              <a:rPr lang="de-DE" sz="1500" dirty="0"/>
            </a:br>
            <a:r>
              <a:rPr lang="de-DE" sz="1500" dirty="0"/>
              <a:t>(3 Input Channel)</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pic>
        <p:nvPicPr>
          <p:cNvPr id="111" name="Picture 110">
            <a:extLst>
              <a:ext uri="{FF2B5EF4-FFF2-40B4-BE49-F238E27FC236}">
                <a16:creationId xmlns:a16="http://schemas.microsoft.com/office/drawing/2014/main" id="{EB129602-BE80-B421-3F31-E94E82204FEB}"/>
              </a:ext>
            </a:extLst>
          </p:cNvPr>
          <p:cNvPicPr>
            <a:picLocks noChangeAspect="1"/>
          </p:cNvPicPr>
          <p:nvPr/>
        </p:nvPicPr>
        <p:blipFill>
          <a:blip r:embed="rId18"/>
          <a:stretch>
            <a:fillRect/>
          </a:stretch>
        </p:blipFill>
        <p:spPr>
          <a:xfrm>
            <a:off x="10466083" y="5476901"/>
            <a:ext cx="1453948" cy="886965"/>
          </a:xfrm>
          <a:prstGeom prst="rect">
            <a:avLst/>
          </a:prstGeom>
        </p:spPr>
      </p:pic>
      <p:sp>
        <p:nvSpPr>
          <p:cNvPr id="114" name="Rectangle 113">
            <a:extLst>
              <a:ext uri="{FF2B5EF4-FFF2-40B4-BE49-F238E27FC236}">
                <a16:creationId xmlns:a16="http://schemas.microsoft.com/office/drawing/2014/main" id="{CA2EE89B-2BBD-DB1A-97B3-64F27D7527BA}"/>
              </a:ext>
            </a:extLst>
          </p:cNvPr>
          <p:cNvSpPr/>
          <p:nvPr/>
        </p:nvSpPr>
        <p:spPr>
          <a:xfrm>
            <a:off x="8062003" y="2018824"/>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5" name="Rectangle 114">
            <a:extLst>
              <a:ext uri="{FF2B5EF4-FFF2-40B4-BE49-F238E27FC236}">
                <a16:creationId xmlns:a16="http://schemas.microsoft.com/office/drawing/2014/main" id="{DF05599B-81D5-9544-5E85-1B727D671A95}"/>
              </a:ext>
            </a:extLst>
          </p:cNvPr>
          <p:cNvSpPr/>
          <p:nvPr/>
        </p:nvSpPr>
        <p:spPr>
          <a:xfrm>
            <a:off x="8097619" y="2056872"/>
            <a:ext cx="308190" cy="31625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6" name="Rectangle 115">
            <a:extLst>
              <a:ext uri="{FF2B5EF4-FFF2-40B4-BE49-F238E27FC236}">
                <a16:creationId xmlns:a16="http://schemas.microsoft.com/office/drawing/2014/main" id="{6B1D2633-BEE2-A709-00C1-64ACC5FCB4F2}"/>
              </a:ext>
            </a:extLst>
          </p:cNvPr>
          <p:cNvSpPr/>
          <p:nvPr/>
        </p:nvSpPr>
        <p:spPr>
          <a:xfrm>
            <a:off x="8145579" y="2092568"/>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7" name="Rectangle 116">
            <a:extLst>
              <a:ext uri="{FF2B5EF4-FFF2-40B4-BE49-F238E27FC236}">
                <a16:creationId xmlns:a16="http://schemas.microsoft.com/office/drawing/2014/main" id="{AF7CCE73-5BAA-6C5F-09D0-AF50A55C49FA}"/>
              </a:ext>
            </a:extLst>
          </p:cNvPr>
          <p:cNvSpPr/>
          <p:nvPr/>
        </p:nvSpPr>
        <p:spPr>
          <a:xfrm>
            <a:off x="7373207" y="1881801"/>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8" name="Rectangle 117">
            <a:extLst>
              <a:ext uri="{FF2B5EF4-FFF2-40B4-BE49-F238E27FC236}">
                <a16:creationId xmlns:a16="http://schemas.microsoft.com/office/drawing/2014/main" id="{6531E9C1-4F6D-D859-186C-624ABAA5CB05}"/>
              </a:ext>
            </a:extLst>
          </p:cNvPr>
          <p:cNvSpPr/>
          <p:nvPr/>
        </p:nvSpPr>
        <p:spPr>
          <a:xfrm>
            <a:off x="7398991" y="1919849"/>
            <a:ext cx="308190" cy="31625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9" name="Rectangle 118">
            <a:extLst>
              <a:ext uri="{FF2B5EF4-FFF2-40B4-BE49-F238E27FC236}">
                <a16:creationId xmlns:a16="http://schemas.microsoft.com/office/drawing/2014/main" id="{896B73A8-F1E3-64B1-C911-87A7AFEB56DA}"/>
              </a:ext>
            </a:extLst>
          </p:cNvPr>
          <p:cNvSpPr/>
          <p:nvPr/>
        </p:nvSpPr>
        <p:spPr>
          <a:xfrm>
            <a:off x="7446951" y="1955545"/>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Rectangle 119">
            <a:extLst>
              <a:ext uri="{FF2B5EF4-FFF2-40B4-BE49-F238E27FC236}">
                <a16:creationId xmlns:a16="http://schemas.microsoft.com/office/drawing/2014/main" id="{2FFD7C7B-463B-392F-EA5F-08159D9EE224}"/>
              </a:ext>
            </a:extLst>
          </p:cNvPr>
          <p:cNvSpPr/>
          <p:nvPr/>
        </p:nvSpPr>
        <p:spPr>
          <a:xfrm>
            <a:off x="7482567" y="1993593"/>
            <a:ext cx="308190" cy="31625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Rectangle 120">
            <a:extLst>
              <a:ext uri="{FF2B5EF4-FFF2-40B4-BE49-F238E27FC236}">
                <a16:creationId xmlns:a16="http://schemas.microsoft.com/office/drawing/2014/main" id="{6DF845AD-9CA7-2E35-9992-5E1C114CD32E}"/>
              </a:ext>
            </a:extLst>
          </p:cNvPr>
          <p:cNvSpPr/>
          <p:nvPr/>
        </p:nvSpPr>
        <p:spPr>
          <a:xfrm>
            <a:off x="7524790" y="2023864"/>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2" name="Rectangle 121">
            <a:extLst>
              <a:ext uri="{FF2B5EF4-FFF2-40B4-BE49-F238E27FC236}">
                <a16:creationId xmlns:a16="http://schemas.microsoft.com/office/drawing/2014/main" id="{5A2AE9DB-1A8F-3C69-3B7A-C00EBCFBD1CF}"/>
              </a:ext>
            </a:extLst>
          </p:cNvPr>
          <p:cNvSpPr/>
          <p:nvPr/>
        </p:nvSpPr>
        <p:spPr>
          <a:xfrm>
            <a:off x="7560406" y="2061912"/>
            <a:ext cx="308190" cy="31625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3" name="Rectangle 122">
            <a:extLst>
              <a:ext uri="{FF2B5EF4-FFF2-40B4-BE49-F238E27FC236}">
                <a16:creationId xmlns:a16="http://schemas.microsoft.com/office/drawing/2014/main" id="{653F0642-3765-A2E7-8EDC-09B6804220B9}"/>
              </a:ext>
            </a:extLst>
          </p:cNvPr>
          <p:cNvSpPr/>
          <p:nvPr/>
        </p:nvSpPr>
        <p:spPr>
          <a:xfrm>
            <a:off x="7598534" y="2107440"/>
            <a:ext cx="308190" cy="316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4" name="Inhaltsplatzhalter 11">
            <a:extLst>
              <a:ext uri="{FF2B5EF4-FFF2-40B4-BE49-F238E27FC236}">
                <a16:creationId xmlns:a16="http://schemas.microsoft.com/office/drawing/2014/main" id="{B79C287B-F23F-F88F-011A-A8B2650E5428}"/>
              </a:ext>
            </a:extLst>
          </p:cNvPr>
          <p:cNvSpPr txBox="1">
            <a:spLocks/>
          </p:cNvSpPr>
          <p:nvPr/>
        </p:nvSpPr>
        <p:spPr>
          <a:xfrm>
            <a:off x="8538529" y="2209570"/>
            <a:ext cx="169457" cy="24233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25" name="Inhaltsplatzhalter 11">
            <a:extLst>
              <a:ext uri="{FF2B5EF4-FFF2-40B4-BE49-F238E27FC236}">
                <a16:creationId xmlns:a16="http://schemas.microsoft.com/office/drawing/2014/main" id="{A67962FE-22BE-5A30-5D8F-1EFAE3D50C98}"/>
              </a:ext>
            </a:extLst>
          </p:cNvPr>
          <p:cNvSpPr txBox="1">
            <a:spLocks/>
          </p:cNvSpPr>
          <p:nvPr/>
        </p:nvSpPr>
        <p:spPr>
          <a:xfrm>
            <a:off x="6921397" y="1472367"/>
            <a:ext cx="1823165" cy="248692"/>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1D-Temperaturbilder </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cxnSp>
        <p:nvCxnSpPr>
          <p:cNvPr id="126" name="Straight Arrow Connector 125">
            <a:extLst>
              <a:ext uri="{FF2B5EF4-FFF2-40B4-BE49-F238E27FC236}">
                <a16:creationId xmlns:a16="http://schemas.microsoft.com/office/drawing/2014/main" id="{2367FCEC-0A6A-1A62-0D8A-71C387CD1570}"/>
              </a:ext>
            </a:extLst>
          </p:cNvPr>
          <p:cNvCxnSpPr/>
          <p:nvPr/>
        </p:nvCxnSpPr>
        <p:spPr>
          <a:xfrm>
            <a:off x="6698910" y="2830183"/>
            <a:ext cx="6784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Inhaltsplatzhalter 11">
            <a:extLst>
              <a:ext uri="{FF2B5EF4-FFF2-40B4-BE49-F238E27FC236}">
                <a16:creationId xmlns:a16="http://schemas.microsoft.com/office/drawing/2014/main" id="{0506F6B8-5E66-EE09-A223-F35ED0F78392}"/>
              </a:ext>
            </a:extLst>
          </p:cNvPr>
          <p:cNvSpPr txBox="1">
            <a:spLocks/>
          </p:cNvSpPr>
          <p:nvPr/>
        </p:nvSpPr>
        <p:spPr>
          <a:xfrm>
            <a:off x="7143044" y="1809279"/>
            <a:ext cx="176719" cy="24233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t</a:t>
            </a:r>
            <a:r>
              <a:rPr lang="de-DE" sz="1400" baseline="-25000" dirty="0"/>
              <a:t>0</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28" name="Inhaltsplatzhalter 11">
            <a:extLst>
              <a:ext uri="{FF2B5EF4-FFF2-40B4-BE49-F238E27FC236}">
                <a16:creationId xmlns:a16="http://schemas.microsoft.com/office/drawing/2014/main" id="{D05D6EB7-8A97-B562-CCEB-4E29D0AE832F}"/>
              </a:ext>
            </a:extLst>
          </p:cNvPr>
          <p:cNvSpPr txBox="1">
            <a:spLocks/>
          </p:cNvSpPr>
          <p:nvPr/>
        </p:nvSpPr>
        <p:spPr>
          <a:xfrm>
            <a:off x="7392833" y="2302419"/>
            <a:ext cx="275300" cy="24233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t</a:t>
            </a:r>
            <a:r>
              <a:rPr lang="de-DE" sz="1400" baseline="-25000" dirty="0"/>
              <a:t>600</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29" name="Inhaltsplatzhalter 11">
            <a:extLst>
              <a:ext uri="{FF2B5EF4-FFF2-40B4-BE49-F238E27FC236}">
                <a16:creationId xmlns:a16="http://schemas.microsoft.com/office/drawing/2014/main" id="{0F8F1AC1-950B-6074-F4E6-98F83E827471}"/>
              </a:ext>
            </a:extLst>
          </p:cNvPr>
          <p:cNvSpPr txBox="1">
            <a:spLocks/>
          </p:cNvSpPr>
          <p:nvPr/>
        </p:nvSpPr>
        <p:spPr>
          <a:xfrm>
            <a:off x="7208156" y="2067061"/>
            <a:ext cx="169457" cy="24233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30" name="Rectangle 129">
            <a:extLst>
              <a:ext uri="{FF2B5EF4-FFF2-40B4-BE49-F238E27FC236}">
                <a16:creationId xmlns:a16="http://schemas.microsoft.com/office/drawing/2014/main" id="{99B9A09C-0BD2-7D48-2A68-C77EDC4F6B43}"/>
              </a:ext>
            </a:extLst>
          </p:cNvPr>
          <p:cNvSpPr/>
          <p:nvPr/>
        </p:nvSpPr>
        <p:spPr>
          <a:xfrm>
            <a:off x="6079307" y="4060708"/>
            <a:ext cx="5857054" cy="226324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1" name="Inhaltsplatzhalter 11">
            <a:extLst>
              <a:ext uri="{FF2B5EF4-FFF2-40B4-BE49-F238E27FC236}">
                <a16:creationId xmlns:a16="http://schemas.microsoft.com/office/drawing/2014/main" id="{30622572-0E98-E658-7289-5B2EC9D5DEF7}"/>
              </a:ext>
            </a:extLst>
          </p:cNvPr>
          <p:cNvSpPr txBox="1">
            <a:spLocks/>
          </p:cNvSpPr>
          <p:nvPr/>
        </p:nvSpPr>
        <p:spPr>
          <a:xfrm>
            <a:off x="6080759" y="3806101"/>
            <a:ext cx="1620522" cy="24861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ML Framework</a:t>
            </a:r>
          </a:p>
          <a:p>
            <a:pPr marL="0" lvl="1" indent="0">
              <a:buNone/>
            </a:pPr>
            <a:endParaRPr lang="de-DE" sz="1500" dirty="0"/>
          </a:p>
          <a:p>
            <a:pPr lvl="1"/>
            <a:endParaRPr lang="de-DE" sz="1500" dirty="0"/>
          </a:p>
          <a:p>
            <a:endParaRPr lang="de-DE" sz="1500" dirty="0"/>
          </a:p>
        </p:txBody>
      </p:sp>
      <p:sp>
        <p:nvSpPr>
          <p:cNvPr id="133" name="Inhaltsplatzhalter 11">
            <a:extLst>
              <a:ext uri="{FF2B5EF4-FFF2-40B4-BE49-F238E27FC236}">
                <a16:creationId xmlns:a16="http://schemas.microsoft.com/office/drawing/2014/main" id="{03893C80-B50E-E3AB-4C9D-17D5CE928119}"/>
              </a:ext>
            </a:extLst>
          </p:cNvPr>
          <p:cNvSpPr txBox="1">
            <a:spLocks/>
          </p:cNvSpPr>
          <p:nvPr/>
        </p:nvSpPr>
        <p:spPr>
          <a:xfrm>
            <a:off x="6161913" y="5154801"/>
            <a:ext cx="1152237" cy="612506"/>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x-Koordinaten</a:t>
            </a:r>
            <a:br>
              <a:rPr lang="de-DE" sz="1200" dirty="0"/>
            </a:br>
            <a:r>
              <a:rPr lang="de-DE" sz="1200" dirty="0"/>
              <a:t>Temperatur</a:t>
            </a:r>
            <a:br>
              <a:rPr lang="de-DE" sz="1200" dirty="0"/>
            </a:br>
            <a:r>
              <a:rPr lang="de-DE" sz="1200" dirty="0"/>
              <a:t>Simulationszeit</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47" name="Inhaltsplatzhalter 11">
            <a:extLst>
              <a:ext uri="{FF2B5EF4-FFF2-40B4-BE49-F238E27FC236}">
                <a16:creationId xmlns:a16="http://schemas.microsoft.com/office/drawing/2014/main" id="{B9EFE0CD-3F90-8D5C-E38D-5B831A150339}"/>
              </a:ext>
            </a:extLst>
          </p:cNvPr>
          <p:cNvSpPr txBox="1">
            <a:spLocks/>
          </p:cNvSpPr>
          <p:nvPr/>
        </p:nvSpPr>
        <p:spPr>
          <a:xfrm>
            <a:off x="4120905" y="4721066"/>
            <a:ext cx="1379531" cy="447969"/>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Einlesevorgang</a:t>
            </a:r>
            <a:br>
              <a:rPr lang="de-DE" sz="1500" dirty="0"/>
            </a:br>
            <a:r>
              <a:rPr lang="de-DE" sz="1500" dirty="0"/>
              <a:t>(csv, txt)</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cxnSp>
        <p:nvCxnSpPr>
          <p:cNvPr id="148" name="Straight Arrow Connector 147">
            <a:extLst>
              <a:ext uri="{FF2B5EF4-FFF2-40B4-BE49-F238E27FC236}">
                <a16:creationId xmlns:a16="http://schemas.microsoft.com/office/drawing/2014/main" id="{8E22091F-3156-A68E-4BEB-7B5F05DA0953}"/>
              </a:ext>
            </a:extLst>
          </p:cNvPr>
          <p:cNvCxnSpPr>
            <a:cxnSpLocks/>
          </p:cNvCxnSpPr>
          <p:nvPr/>
        </p:nvCxnSpPr>
        <p:spPr>
          <a:xfrm>
            <a:off x="5594555" y="4941927"/>
            <a:ext cx="3723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5478C563-107D-B3B2-ADFB-46A7A3ED257B}"/>
              </a:ext>
            </a:extLst>
          </p:cNvPr>
          <p:cNvCxnSpPr>
            <a:cxnSpLocks/>
          </p:cNvCxnSpPr>
          <p:nvPr/>
        </p:nvCxnSpPr>
        <p:spPr>
          <a:xfrm rot="16200000" flipH="1">
            <a:off x="3559671" y="3743612"/>
            <a:ext cx="1247954" cy="341920"/>
          </a:xfrm>
          <a:prstGeom prst="bent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DE979F7B-1E01-BE3A-B5A1-B84F2A0C3B4C}"/>
              </a:ext>
            </a:extLst>
          </p:cNvPr>
          <p:cNvSpPr/>
          <p:nvPr/>
        </p:nvSpPr>
        <p:spPr>
          <a:xfrm>
            <a:off x="4066098" y="4684150"/>
            <a:ext cx="1421176" cy="5370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0" name="Connector: Elbow 159">
            <a:extLst>
              <a:ext uri="{FF2B5EF4-FFF2-40B4-BE49-F238E27FC236}">
                <a16:creationId xmlns:a16="http://schemas.microsoft.com/office/drawing/2014/main" id="{7B4D4B1A-242F-3AEF-C7F6-197751AE956D}"/>
              </a:ext>
            </a:extLst>
          </p:cNvPr>
          <p:cNvCxnSpPr>
            <a:cxnSpLocks/>
          </p:cNvCxnSpPr>
          <p:nvPr/>
        </p:nvCxnSpPr>
        <p:spPr>
          <a:xfrm rot="5400000">
            <a:off x="4864448" y="3746939"/>
            <a:ext cx="1134588" cy="448631"/>
          </a:xfrm>
          <a:prstGeom prst="bentConnector3">
            <a:avLst>
              <a:gd name="adj1" fmla="val 4620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2" name="Inhaltsplatzhalter 11">
            <a:extLst>
              <a:ext uri="{FF2B5EF4-FFF2-40B4-BE49-F238E27FC236}">
                <a16:creationId xmlns:a16="http://schemas.microsoft.com/office/drawing/2014/main" id="{25EA833E-9196-ABBC-DE11-475A9CDCE12A}"/>
              </a:ext>
            </a:extLst>
          </p:cNvPr>
          <p:cNvSpPr txBox="1">
            <a:spLocks/>
          </p:cNvSpPr>
          <p:nvPr/>
        </p:nvSpPr>
        <p:spPr>
          <a:xfrm>
            <a:off x="7063755" y="3035301"/>
            <a:ext cx="1482037" cy="24233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cxnSp>
        <p:nvCxnSpPr>
          <p:cNvPr id="187" name="Straight Connector 186">
            <a:extLst>
              <a:ext uri="{FF2B5EF4-FFF2-40B4-BE49-F238E27FC236}">
                <a16:creationId xmlns:a16="http://schemas.microsoft.com/office/drawing/2014/main" id="{A4F26D66-986C-A9CA-4A59-488CC64F21AA}"/>
              </a:ext>
            </a:extLst>
          </p:cNvPr>
          <p:cNvCxnSpPr>
            <a:cxnSpLocks/>
            <a:endCxn id="172" idx="2"/>
          </p:cNvCxnSpPr>
          <p:nvPr/>
        </p:nvCxnSpPr>
        <p:spPr>
          <a:xfrm flipV="1">
            <a:off x="5693505" y="3277634"/>
            <a:ext cx="2111269" cy="134713"/>
          </a:xfrm>
          <a:prstGeom prst="bentConnector2">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476F992A-419A-CC37-BD28-2A3E022F0798}"/>
              </a:ext>
            </a:extLst>
          </p:cNvPr>
          <p:cNvGrpSpPr/>
          <p:nvPr/>
        </p:nvGrpSpPr>
        <p:grpSpPr>
          <a:xfrm>
            <a:off x="10757651" y="4705593"/>
            <a:ext cx="942975" cy="453309"/>
            <a:chOff x="7222326" y="2889043"/>
            <a:chExt cx="942975" cy="453309"/>
          </a:xfrm>
        </p:grpSpPr>
        <p:sp>
          <p:nvSpPr>
            <p:cNvPr id="196" name="Inhaltsplatzhalter 11">
              <a:extLst>
                <a:ext uri="{FF2B5EF4-FFF2-40B4-BE49-F238E27FC236}">
                  <a16:creationId xmlns:a16="http://schemas.microsoft.com/office/drawing/2014/main" id="{291FF000-FB0B-5B39-B67E-066EB408B32F}"/>
                </a:ext>
              </a:extLst>
            </p:cNvPr>
            <p:cNvSpPr txBox="1">
              <a:spLocks/>
            </p:cNvSpPr>
            <p:nvPr/>
          </p:nvSpPr>
          <p:spPr>
            <a:xfrm>
              <a:off x="7430059" y="3017256"/>
              <a:ext cx="527507" cy="242333"/>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500" dirty="0"/>
                <a:t>Model</a:t>
              </a:r>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sp>
          <p:nvSpPr>
            <p:cNvPr id="197" name="Rectangle 196">
              <a:extLst>
                <a:ext uri="{FF2B5EF4-FFF2-40B4-BE49-F238E27FC236}">
                  <a16:creationId xmlns:a16="http://schemas.microsoft.com/office/drawing/2014/main" id="{8FF60630-6AB4-C9D2-5D63-51756795EB82}"/>
                </a:ext>
              </a:extLst>
            </p:cNvPr>
            <p:cNvSpPr/>
            <p:nvPr/>
          </p:nvSpPr>
          <p:spPr>
            <a:xfrm>
              <a:off x="7222326" y="2889043"/>
              <a:ext cx="942975" cy="4533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203" name="Straight Arrow Connector 202">
            <a:extLst>
              <a:ext uri="{FF2B5EF4-FFF2-40B4-BE49-F238E27FC236}">
                <a16:creationId xmlns:a16="http://schemas.microsoft.com/office/drawing/2014/main" id="{06EA8861-70CA-6635-0305-4F74E5DC6825}"/>
              </a:ext>
            </a:extLst>
          </p:cNvPr>
          <p:cNvCxnSpPr>
            <a:cxnSpLocks/>
          </p:cNvCxnSpPr>
          <p:nvPr/>
        </p:nvCxnSpPr>
        <p:spPr>
          <a:xfrm rot="5400000">
            <a:off x="8623257" y="5441304"/>
            <a:ext cx="3518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3A3B702-EC04-6CEE-B182-3C675503530B}"/>
              </a:ext>
            </a:extLst>
          </p:cNvPr>
          <p:cNvCxnSpPr>
            <a:cxnSpLocks/>
          </p:cNvCxnSpPr>
          <p:nvPr/>
        </p:nvCxnSpPr>
        <p:spPr>
          <a:xfrm>
            <a:off x="6891020" y="4932245"/>
            <a:ext cx="1170983" cy="5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0" name="Inhaltsplatzhalter 11">
            <a:extLst>
              <a:ext uri="{FF2B5EF4-FFF2-40B4-BE49-F238E27FC236}">
                <a16:creationId xmlns:a16="http://schemas.microsoft.com/office/drawing/2014/main" id="{1EA2A514-E45D-CA9D-E86B-848F3157AE46}"/>
              </a:ext>
            </a:extLst>
          </p:cNvPr>
          <p:cNvSpPr txBox="1">
            <a:spLocks/>
          </p:cNvSpPr>
          <p:nvPr/>
        </p:nvSpPr>
        <p:spPr>
          <a:xfrm>
            <a:off x="9805345" y="5235381"/>
            <a:ext cx="1287023" cy="193634"/>
          </a:xfrm>
          <a:prstGeom prst="rect">
            <a:avLst/>
          </a:prstGeom>
        </p:spPr>
        <p:txBody>
          <a:bodyPr vert="horz" lIns="0" tIns="0" rIns="0" bIns="0" rtlCol="0">
            <a:noAutofit/>
          </a:bodyPr>
          <a:lstStyle>
            <a:lvl1pPr marL="12600" indent="0" algn="l" defTabSz="914400" rtl="0" eaLnBrk="1" latinLnBrk="0" hangingPunct="1">
              <a:lnSpc>
                <a:spcPct val="100000"/>
              </a:lnSpc>
              <a:spcBef>
                <a:spcPts val="1200"/>
              </a:spcBef>
              <a:buClr>
                <a:srgbClr val="AD007C"/>
              </a:buClr>
              <a:buFont typeface="Wingdings" panose="05000000000000000000" pitchFamily="2" charset="2"/>
              <a:buNone/>
              <a:defRPr sz="1800" kern="1200">
                <a:solidFill>
                  <a:schemeClr val="tx1"/>
                </a:solidFill>
                <a:latin typeface="+mn-lt"/>
                <a:ea typeface="+mn-ea"/>
                <a:cs typeface="Arial" panose="020B0604020202020204" pitchFamily="34" charset="0"/>
              </a:defRPr>
            </a:lvl1pPr>
            <a:lvl2pPr marL="216000" indent="-216000" algn="l" defTabSz="914400" rtl="0" eaLnBrk="1" latinLnBrk="0" hangingPunct="1">
              <a:lnSpc>
                <a:spcPct val="100000"/>
              </a:lnSpc>
              <a:spcBef>
                <a:spcPts val="1200"/>
              </a:spcBef>
              <a:buClr>
                <a:schemeClr val="tx2"/>
              </a:buClr>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432000" indent="-216000" algn="l" defTabSz="914400" rtl="0" eaLnBrk="1" latinLnBrk="0" hangingPunct="1">
              <a:lnSpc>
                <a:spcPct val="100000"/>
              </a:lnSpc>
              <a:spcBef>
                <a:spcPts val="600"/>
              </a:spcBef>
              <a:buClr>
                <a:schemeClr val="tx2"/>
              </a:buClr>
              <a:buFont typeface="Symbol" panose="05050102010706020507" pitchFamily="18" charset="2"/>
              <a:buChar char="-"/>
              <a:defRPr sz="1600" kern="1200">
                <a:solidFill>
                  <a:schemeClr val="tx1"/>
                </a:solidFill>
                <a:latin typeface="+mn-lt"/>
                <a:ea typeface="+mn-ea"/>
                <a:cs typeface="Arial" panose="020B0604020202020204" pitchFamily="34" charset="0"/>
              </a:defRPr>
            </a:lvl3pPr>
            <a:lvl4pPr marL="612000" indent="-180000" algn="l" defTabSz="914400" rtl="0" eaLnBrk="1" latinLnBrk="0" hangingPunct="1">
              <a:lnSpc>
                <a:spcPct val="100000"/>
              </a:lnSpc>
              <a:spcBef>
                <a:spcPts val="400"/>
              </a:spcBef>
              <a:buClr>
                <a:schemeClr val="tx2"/>
              </a:buClr>
              <a:buFont typeface="Symbol" panose="05050102010706020507" pitchFamily="18" charset="2"/>
              <a:buChar char="-"/>
              <a:defRPr sz="1400" kern="1200">
                <a:solidFill>
                  <a:schemeClr val="tx1"/>
                </a:solidFill>
                <a:latin typeface="+mn-lt"/>
                <a:ea typeface="+mn-ea"/>
                <a:cs typeface="Arial" panose="020B0604020202020204" pitchFamily="34" charset="0"/>
              </a:defRPr>
            </a:lvl4pPr>
            <a:lvl5pPr marL="0" indent="0" algn="l" defTabSz="914400" rtl="0" eaLnBrk="1" latinLnBrk="0" hangingPunct="1">
              <a:lnSpc>
                <a:spcPct val="100000"/>
              </a:lnSpc>
              <a:spcBef>
                <a:spcPts val="2400"/>
              </a:spcBef>
              <a:spcAft>
                <a:spcPts val="0"/>
              </a:spcAft>
              <a:buClr>
                <a:srgbClr val="AD007C"/>
              </a:buClr>
              <a:buFont typeface="Wingdings" panose="05000000000000000000" pitchFamily="2" charset="2"/>
              <a:buNone/>
              <a:defRPr sz="1800" kern="1200" cap="none" baseline="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de-DE" sz="1200" dirty="0"/>
              <a:t>Finale Vorhersage</a:t>
            </a:r>
            <a:br>
              <a:rPr lang="de-DE" sz="1500" dirty="0"/>
            </a:br>
            <a:endParaRPr lang="de-DE" sz="1500" dirty="0"/>
          </a:p>
          <a:p>
            <a:pPr marL="0" lvl="1" indent="0">
              <a:buFont typeface="Wingdings" panose="05000000000000000000" pitchFamily="2" charset="2"/>
              <a:buNone/>
            </a:pPr>
            <a:endParaRPr lang="de-DE" sz="1500" dirty="0"/>
          </a:p>
          <a:p>
            <a:pPr lvl="1"/>
            <a:endParaRPr lang="de-DE" sz="1500" dirty="0"/>
          </a:p>
          <a:p>
            <a:pPr lvl="1"/>
            <a:endParaRPr lang="de-DE" sz="1500" dirty="0"/>
          </a:p>
          <a:p>
            <a:endParaRPr lang="de-DE" sz="1500" dirty="0"/>
          </a:p>
        </p:txBody>
      </p:sp>
      <p:cxnSp>
        <p:nvCxnSpPr>
          <p:cNvPr id="211" name="Straight Arrow Connector 210">
            <a:extLst>
              <a:ext uri="{FF2B5EF4-FFF2-40B4-BE49-F238E27FC236}">
                <a16:creationId xmlns:a16="http://schemas.microsoft.com/office/drawing/2014/main" id="{1823CFAA-891C-BFC7-3EFA-8B8EA53DC9F0}"/>
              </a:ext>
            </a:extLst>
          </p:cNvPr>
          <p:cNvCxnSpPr>
            <a:cxnSpLocks/>
          </p:cNvCxnSpPr>
          <p:nvPr/>
        </p:nvCxnSpPr>
        <p:spPr>
          <a:xfrm>
            <a:off x="11258120" y="5213602"/>
            <a:ext cx="0" cy="2344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7538AB2-2E1B-4B3E-C41B-A8F786EEBB91}"/>
              </a:ext>
            </a:extLst>
          </p:cNvPr>
          <p:cNvPicPr>
            <a:picLocks noChangeAspect="1"/>
          </p:cNvPicPr>
          <p:nvPr/>
        </p:nvPicPr>
        <p:blipFill>
          <a:blip r:embed="rId19"/>
          <a:stretch>
            <a:fillRect/>
          </a:stretch>
        </p:blipFill>
        <p:spPr>
          <a:xfrm>
            <a:off x="716708" y="3812616"/>
            <a:ext cx="1278929" cy="327931"/>
          </a:xfrm>
          <a:prstGeom prst="rect">
            <a:avLst/>
          </a:prstGeom>
        </p:spPr>
      </p:pic>
    </p:spTree>
    <p:extLst>
      <p:ext uri="{BB962C8B-B14F-4D97-AF65-F5344CB8AC3E}">
        <p14:creationId xmlns:p14="http://schemas.microsoft.com/office/powerpoint/2010/main" val="76357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grpId="0" nodeType="withEffect" nodePh="1">
                                  <p:stCondLst>
                                    <p:cond delay="0"/>
                                  </p:stCondLst>
                                  <p:endCondLst>
                                    <p:cond evt="begin" delay="0">
                                      <p:tn val="51"/>
                                    </p:cond>
                                  </p:end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4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9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0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0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1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101" grpId="0" animBg="1"/>
      <p:bldP spid="102" grpId="0" animBg="1"/>
      <p:bldP spid="103" grpId="0" animBg="1"/>
      <p:bldP spid="104" grpId="0" animBg="1"/>
      <p:bldP spid="105" grpId="0" animBg="1"/>
      <p:bldP spid="106" grpId="0" animBg="1"/>
      <p:bldP spid="107" grpId="0" animBg="1"/>
      <p:bldP spid="109"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p:bldP spid="125" grpId="0"/>
      <p:bldP spid="127" grpId="0"/>
      <p:bldP spid="128" grpId="0"/>
      <p:bldP spid="129" grpId="0"/>
      <p:bldP spid="130" grpId="0" animBg="1"/>
      <p:bldP spid="131" grpId="0"/>
      <p:bldP spid="133" grpId="0"/>
      <p:bldP spid="147" grpId="0"/>
      <p:bldP spid="154" grpId="0" animBg="1"/>
      <p:bldP spid="172" grpId="0"/>
      <p:bldP spid="2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95DF8FC6-537B-4A03-AF7F-D5B7BDA6B4D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4" name="Textplatzhalter 3">
            <a:extLst>
              <a:ext uri="{FF2B5EF4-FFF2-40B4-BE49-F238E27FC236}">
                <a16:creationId xmlns:a16="http://schemas.microsoft.com/office/drawing/2014/main" id="{CE2F7DF6-3C84-416F-A643-D059245702B4}"/>
              </a:ext>
            </a:extLst>
          </p:cNvPr>
          <p:cNvSpPr>
            <a:spLocks noGrp="1"/>
          </p:cNvSpPr>
          <p:nvPr>
            <p:ph type="body" sz="quarter" idx="14"/>
          </p:nvPr>
        </p:nvSpPr>
        <p:spPr/>
        <p:txBody>
          <a:bodyPr/>
          <a:lstStyle/>
          <a:p>
            <a:r>
              <a:rPr lang="fr-FR" sz="2000" dirty="0" err="1"/>
              <a:t>Modelle</a:t>
            </a:r>
            <a:r>
              <a:rPr lang="fr-FR" sz="2000" dirty="0"/>
              <a:t> </a:t>
            </a:r>
            <a:r>
              <a:rPr lang="fr-FR" sz="2000" dirty="0" err="1"/>
              <a:t>und</a:t>
            </a:r>
            <a:r>
              <a:rPr lang="fr-FR" sz="2000" dirty="0"/>
              <a:t> </a:t>
            </a:r>
            <a:r>
              <a:rPr lang="fr-FR" sz="2000" dirty="0" err="1"/>
              <a:t>Architekturen</a:t>
            </a:r>
            <a:endParaRPr lang="de-DE" sz="2000" dirty="0"/>
          </a:p>
        </p:txBody>
      </p:sp>
      <p:sp>
        <p:nvSpPr>
          <p:cNvPr id="5" name="Textplatzhalter 4">
            <a:extLst>
              <a:ext uri="{FF2B5EF4-FFF2-40B4-BE49-F238E27FC236}">
                <a16:creationId xmlns:a16="http://schemas.microsoft.com/office/drawing/2014/main" id="{B190CCC7-6D65-48F4-8CF6-369B73E8708A}"/>
              </a:ext>
            </a:extLst>
          </p:cNvPr>
          <p:cNvSpPr>
            <a:spLocks noGrp="1"/>
          </p:cNvSpPr>
          <p:nvPr>
            <p:ph type="body" sz="quarter" idx="17"/>
          </p:nvPr>
        </p:nvSpPr>
        <p:spPr/>
        <p:txBody>
          <a:bodyPr/>
          <a:lstStyle/>
          <a:p>
            <a:r>
              <a:rPr lang="de-DE" dirty="0"/>
              <a:t>04</a:t>
            </a:r>
          </a:p>
        </p:txBody>
      </p:sp>
    </p:spTree>
    <p:extLst>
      <p:ext uri="{BB962C8B-B14F-4D97-AF65-F5344CB8AC3E}">
        <p14:creationId xmlns:p14="http://schemas.microsoft.com/office/powerpoint/2010/main" val="18533025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AGENDAWIZARD" val="&lt;ee4p&gt;&lt;layouts&gt;&lt;layout name=&quot;Box 1&quot; id=&quot;1_1&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quot; top=&quot;133.875&quot; width=&quot;657.75&quot; height=&quot;328.87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textframe marginLeft=&quot;6&quot; /&gt;&lt;font bold=&quot;1&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itemno&quot; type=&quot;autoshape&quot; autoShapeType=&quot;1&quot; indent=&quot;(level-1)*(itemSingleHeight+topicLeftSpacing)&quot; indentType=&quot;1&quot;&gt;&lt;textframe marginLeft=&quot;6&quot; marginRight=&quot;6&quot; verticalAnchor=&quot;3&quot; /&gt;&lt;paragraphformat alignment=&quot;2&quot; /&gt;&lt;fill foreColor=&quot;5&quot; visible=&quot;1&quot; /&gt;&lt;font bold=&quot;1&quot; color=&quot;14&quot; /&gt;&lt;/element&gt;&lt;element field=&quot;topic&quot; type=&quot;autoshape&quot; autoShapeType=&quot;1&quot; indent=&quot;(level-1)*(itemSingleHeight+topicLeftSpacing)&quot; indentType=&quot;2&quot;&gt;&lt;paragraphformat alignment=&quot;1&quot; /&gt;&lt;font bold=&quot;1&quot; /&gt;&lt;textframe marginLeft=&quot;6&quot; /&gt;&lt;/element&gt;&lt;element field=&quot;responsible&quot; type=&quot;autoshape&quot; autoShapeType=&quot;1&quot; indent=&quot;(level-1)*(itemSingleHeight+topicLeftSpacing)&quot; indentType=&quot;1&quot;&gt;&lt;paragraphformat alignment=&quot;1&quot; /&gt;&lt;/element&gt;&lt;element field=&quot;freecolumn&quot; type=&quot;autoshape&quot; autoShapeType=&quot;1&quot; indent=&quot;(level-1)*(itemSingleHeight+topicLeftSpacing)&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topicLeftSpacing)&quot; indentType=&quot;2&quot;&gt;&lt;paragraphformat alignment=&quot;1&quot; /&gt;&lt;textframe marginLeft=&quot;6&quot; /&gt;&lt;font bold=&quot;1&quot; italic=&quot;1&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autoshape&quot; autoShapeType=&quot;1&quot; value=&quot;&quot;&gt;&lt;position left=&quot;level*(itemSingleHeight+topicLeftSpacing)&quot; top=&quot;0&quot; width=&quot;agendaWidth-topicLeftSpacing-itemNoWidth-(level-1)*(itemSingleHeight+topicLeftSpacing)&quot; height=&quot;itemHeight&quot; /&gt;&lt;fill foreColor=&quot;#D9D9D9&quot; visible=&quot;1&quot; /&gt;&lt;/element&gt;&lt;element field=&quot;topic&quot; type=&quot;autoshape&quot; autoShapeType=&quot;1&quot; indent=&quot;(level-1)*(itemSingleHeight+topicLeftSpacing)&quot; indentType=&quot;2&quot;&gt;&lt;paragraphformat alignment=&quot;1&quot; /&gt;&lt;font bold=&quot;1&quot; italic=&quot;1&quot; /&gt;&lt;textframe marginLeft=&quot;6&quot; /&gt;&lt;/element&gt;&lt;element field=&quot;responsible&quot; type=&quot;autoshape&quot; autoShapeType=&quot;1&quot; indent=&quot;(level-1)*(itemSingleHeight+topicLeftSpacing)&quot; indentType=&quot;1&quot;&gt;&lt;paragraphformat alignment=&quot;1&quot; /&gt;&lt;font italic=&quot;1&quot; /&gt;&lt;/element&gt;&lt;element field=&quot;freecolumn&quot; type=&quot;autoshape&quot; autoShapeType=&quot;1&quot; indent=&quot;(level-1)*(itemSingleHeight+topicLeftSpacing)&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agenda name=&quot;Guidelines&quot; title=&quot;Guidelines&quot; subtitle=&quot;&quot; sizingModeId=&quot;2&quot; fontSize=&quot;16&quot; fontSizeAuto=&quot;1&quot; startTime=&quot;540&quot; timeFormatId=&quot;1&quot; startItemNo=&quot;1&quot; createSingleAgendaSlide=&quot;1&quot; createSeparatingSlides=&quot;1&quot; createBackupSlide=&quot;1&quot; layoutId=&quot;1_1&quot; createSections=&quot;0&quot;&gt;&lt;columns&gt;&lt;column field=&quot;itemno&quot; label=&quot;No.&quot; checked=&quot;1&quot; leftSpacing=&quot;0&quot; rightSpacing=&quot;0&quot; dock=&quot;1&quot; fixedWidth=&quot;31.50472&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 /&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SHAPE_LOCKS" val="3"/>
</p:tagLst>
</file>

<file path=ppt/tags/tag11.xml><?xml version="1.0" encoding="utf-8"?>
<p:tagLst xmlns:a="http://schemas.openxmlformats.org/drawingml/2006/main" xmlns:r="http://schemas.openxmlformats.org/officeDocument/2006/relationships" xmlns:p="http://schemas.openxmlformats.org/presentationml/2006/main">
  <p:tag name="SHAPE_LOCKS" val="3"/>
</p:tagLst>
</file>

<file path=ppt/tags/tag12.xml><?xml version="1.0" encoding="utf-8"?>
<p:tagLst xmlns:a="http://schemas.openxmlformats.org/drawingml/2006/main" xmlns:r="http://schemas.openxmlformats.org/officeDocument/2006/relationships" xmlns:p="http://schemas.openxmlformats.org/presentationml/2006/main">
  <p:tag name="SHAPE_LOCKS" val="3"/>
</p:tagLst>
</file>

<file path=ppt/tags/tag13.xml><?xml version="1.0" encoding="utf-8"?>
<p:tagLst xmlns:a="http://schemas.openxmlformats.org/drawingml/2006/main" xmlns:r="http://schemas.openxmlformats.org/officeDocument/2006/relationships" xmlns:p="http://schemas.openxmlformats.org/presentationml/2006/main">
  <p:tag name="SHAPE_LOCKS" val="3"/>
</p:tagLst>
</file>

<file path=ppt/tags/tag14.xml><?xml version="1.0" encoding="utf-8"?>
<p:tagLst xmlns:a="http://schemas.openxmlformats.org/drawingml/2006/main" xmlns:r="http://schemas.openxmlformats.org/officeDocument/2006/relationships" xmlns:p="http://schemas.openxmlformats.org/presentationml/2006/main">
  <p:tag name="SHAPE_LOCKS" val="3"/>
</p:tagLst>
</file>

<file path=ppt/tags/tag15.xml><?xml version="1.0" encoding="utf-8"?>
<p:tagLst xmlns:a="http://schemas.openxmlformats.org/drawingml/2006/main" xmlns:r="http://schemas.openxmlformats.org/officeDocument/2006/relationships" xmlns:p="http://schemas.openxmlformats.org/presentationml/2006/main">
  <p:tag name="SHAPE_LOCKS" val="3"/>
</p:tagLst>
</file>

<file path=ppt/tags/tag16.xml><?xml version="1.0" encoding="utf-8"?>
<p:tagLst xmlns:a="http://schemas.openxmlformats.org/drawingml/2006/main" xmlns:r="http://schemas.openxmlformats.org/officeDocument/2006/relationships" xmlns:p="http://schemas.openxmlformats.org/presentationml/2006/main">
  <p:tag name="SHAPE_LOCKS" val="3"/>
</p:tagLst>
</file>

<file path=ppt/tags/tag17.xml><?xml version="1.0" encoding="utf-8"?>
<p:tagLst xmlns:a="http://schemas.openxmlformats.org/drawingml/2006/main" xmlns:r="http://schemas.openxmlformats.org/officeDocument/2006/relationships" xmlns:p="http://schemas.openxmlformats.org/presentationml/2006/main">
  <p:tag name="SHAPE_LOCKS" val="3"/>
</p:tagLst>
</file>

<file path=ppt/tags/tag18.xml><?xml version="1.0" encoding="utf-8"?>
<p:tagLst xmlns:a="http://schemas.openxmlformats.org/drawingml/2006/main" xmlns:r="http://schemas.openxmlformats.org/officeDocument/2006/relationships" xmlns:p="http://schemas.openxmlformats.org/presentationml/2006/main">
  <p:tag name="SHAPE_LOCKS" val="3"/>
</p:tagLst>
</file>

<file path=ppt/tags/tag19.xml><?xml version="1.0" encoding="utf-8"?>
<p:tagLst xmlns:a="http://schemas.openxmlformats.org/drawingml/2006/main" xmlns:r="http://schemas.openxmlformats.org/officeDocument/2006/relationships" xmlns:p="http://schemas.openxmlformats.org/presentationml/2006/main">
  <p:tag name="SHAPE_LOCKS" val="3"/>
</p:tagLst>
</file>

<file path=ppt/tags/tag2.xml><?xml version="1.0" encoding="utf-8"?>
<p:tagLst xmlns:a="http://schemas.openxmlformats.org/drawingml/2006/main" xmlns:r="http://schemas.openxmlformats.org/officeDocument/2006/relationships" xmlns:p="http://schemas.openxmlformats.org/presentationml/2006/main">
  <p:tag name="SHAPE_LOCKS" val="7"/>
</p:tagLst>
</file>

<file path=ppt/tags/tag20.xml><?xml version="1.0" encoding="utf-8"?>
<p:tagLst xmlns:a="http://schemas.openxmlformats.org/drawingml/2006/main" xmlns:r="http://schemas.openxmlformats.org/officeDocument/2006/relationships" xmlns:p="http://schemas.openxmlformats.org/presentationml/2006/main">
  <p:tag name="SHAPE_LOCKS" val="3"/>
</p:tagLst>
</file>

<file path=ppt/tags/tag21.xml><?xml version="1.0" encoding="utf-8"?>
<p:tagLst xmlns:a="http://schemas.openxmlformats.org/drawingml/2006/main" xmlns:r="http://schemas.openxmlformats.org/officeDocument/2006/relationships" xmlns:p="http://schemas.openxmlformats.org/presentationml/2006/main">
  <p:tag name="SHAPE_LOCKS" val="3"/>
</p:tagLst>
</file>

<file path=ppt/tags/tag22.xml><?xml version="1.0" encoding="utf-8"?>
<p:tagLst xmlns:a="http://schemas.openxmlformats.org/drawingml/2006/main" xmlns:r="http://schemas.openxmlformats.org/officeDocument/2006/relationships" xmlns:p="http://schemas.openxmlformats.org/presentationml/2006/main">
  <p:tag name="SHAPE_LOCKS" val="3"/>
</p:tagLst>
</file>

<file path=ppt/tags/tag23.xml><?xml version="1.0" encoding="utf-8"?>
<p:tagLst xmlns:a="http://schemas.openxmlformats.org/drawingml/2006/main" xmlns:r="http://schemas.openxmlformats.org/officeDocument/2006/relationships" xmlns:p="http://schemas.openxmlformats.org/presentationml/2006/main">
  <p:tag name="SHAPE_LOCKS" val="3"/>
</p:tagLst>
</file>

<file path=ppt/tags/tag24.xml><?xml version="1.0" encoding="utf-8"?>
<p:tagLst xmlns:a="http://schemas.openxmlformats.org/drawingml/2006/main" xmlns:r="http://schemas.openxmlformats.org/officeDocument/2006/relationships" xmlns:p="http://schemas.openxmlformats.org/presentationml/2006/main">
  <p:tag name="SHAPE_LOCKS" val="3"/>
</p:tagLst>
</file>

<file path=ppt/tags/tag3.xml><?xml version="1.0" encoding="utf-8"?>
<p:tagLst xmlns:a="http://schemas.openxmlformats.org/drawingml/2006/main" xmlns:r="http://schemas.openxmlformats.org/officeDocument/2006/relationships" xmlns:p="http://schemas.openxmlformats.org/presentationml/2006/main">
  <p:tag name="SHAPE_LOCKS" val="7"/>
</p:tagLst>
</file>

<file path=ppt/tags/tag4.xml><?xml version="1.0" encoding="utf-8"?>
<p:tagLst xmlns:a="http://schemas.openxmlformats.org/drawingml/2006/main" xmlns:r="http://schemas.openxmlformats.org/officeDocument/2006/relationships" xmlns:p="http://schemas.openxmlformats.org/presentationml/2006/main">
  <p:tag name="SHAPE_LOCKS" val="7"/>
</p:tagLst>
</file>

<file path=ppt/tags/tag5.xml><?xml version="1.0" encoding="utf-8"?>
<p:tagLst xmlns:a="http://schemas.openxmlformats.org/drawingml/2006/main" xmlns:r="http://schemas.openxmlformats.org/officeDocument/2006/relationships" xmlns:p="http://schemas.openxmlformats.org/presentationml/2006/main">
  <p:tag name="SHAPE_LOCKS" val="7"/>
</p:tagLst>
</file>

<file path=ppt/tags/tag6.xml><?xml version="1.0" encoding="utf-8"?>
<p:tagLst xmlns:a="http://schemas.openxmlformats.org/drawingml/2006/main" xmlns:r="http://schemas.openxmlformats.org/officeDocument/2006/relationships" xmlns:p="http://schemas.openxmlformats.org/presentationml/2006/main">
  <p:tag name="SHAPE_LOCKS" val="7"/>
</p:tagLst>
</file>

<file path=ppt/tags/tag7.xml><?xml version="1.0" encoding="utf-8"?>
<p:tagLst xmlns:a="http://schemas.openxmlformats.org/drawingml/2006/main" xmlns:r="http://schemas.openxmlformats.org/officeDocument/2006/relationships" xmlns:p="http://schemas.openxmlformats.org/presentationml/2006/main">
  <p:tag name="SHAPE_LOCKS" val="3"/>
</p:tagLst>
</file>

<file path=ppt/tags/tag8.xml><?xml version="1.0" encoding="utf-8"?>
<p:tagLst xmlns:a="http://schemas.openxmlformats.org/drawingml/2006/main" xmlns:r="http://schemas.openxmlformats.org/officeDocument/2006/relationships" xmlns:p="http://schemas.openxmlformats.org/presentationml/2006/main">
  <p:tag name="SHAPE_LOCKS" val="3"/>
</p:tagLst>
</file>

<file path=ppt/tags/tag9.xml><?xml version="1.0" encoding="utf-8"?>
<p:tagLst xmlns:a="http://schemas.openxmlformats.org/drawingml/2006/main" xmlns:r="http://schemas.openxmlformats.org/officeDocument/2006/relationships" xmlns:p="http://schemas.openxmlformats.org/presentationml/2006/main">
  <p:tag name="SHAPE_LOCKS" val="3"/>
</p:tagLst>
</file>

<file path=ppt/theme/theme1.xml><?xml version="1.0" encoding="utf-8"?>
<a:theme xmlns:a="http://schemas.openxmlformats.org/drawingml/2006/main" name="Office">
  <a:themeElements>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fontScheme name="UA_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Einrichtungen, Kommunikation">
        <a:dk1>
          <a:sysClr val="windowText" lastClr="000000"/>
        </a:dk1>
        <a:lt1>
          <a:sysClr val="window" lastClr="FFFFFF"/>
        </a:lt1>
        <a:dk2>
          <a:srgbClr val="AD007C"/>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Katholisch-Theologische Fakultät">
        <a:dk1>
          <a:sysClr val="windowText" lastClr="000000"/>
        </a:dk1>
        <a:lt1>
          <a:sysClr val="window" lastClr="FFFFFF"/>
        </a:lt1>
        <a:dk2>
          <a:srgbClr val="F6A800"/>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sophisch-Sozialwissenschaftliche Fakultät">
        <a:dk1>
          <a:sysClr val="windowText" lastClr="000000"/>
        </a:dk1>
        <a:lt1>
          <a:sysClr val="window" lastClr="FFFFFF"/>
        </a:lt1>
        <a:dk2>
          <a:srgbClr val="EB690B"/>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Philologisch-Historische Fakultät">
        <a:dk1>
          <a:sysClr val="windowText" lastClr="000000"/>
        </a:dk1>
        <a:lt1>
          <a:sysClr val="window" lastClr="FFFFFF"/>
        </a:lt1>
        <a:dk2>
          <a:srgbClr val="D4002D"/>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Wirtschaftswissenschaftliche Fakultät">
        <a:dk1>
          <a:sysClr val="windowText" lastClr="000000"/>
        </a:dk1>
        <a:lt1>
          <a:sysClr val="window" lastClr="FFFFFF"/>
        </a:lt1>
        <a:dk2>
          <a:srgbClr val="00AECF"/>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Juristische Fakultät">
        <a:dk1>
          <a:sysClr val="windowText" lastClr="000000"/>
        </a:dk1>
        <a:lt1>
          <a:sysClr val="window" lastClr="FFFFFF"/>
        </a:lt1>
        <a:dk2>
          <a:srgbClr val="0087C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edizinische Fakultät">
        <a:dk1>
          <a:sysClr val="windowText" lastClr="000000"/>
        </a:dk1>
        <a:lt1>
          <a:sysClr val="window" lastClr="FFFFFF"/>
        </a:lt1>
        <a:dk2>
          <a:srgbClr val="15558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Fakultät für Angewandte Informatik">
        <a:dk1>
          <a:sysClr val="windowText" lastClr="000000"/>
        </a:dk1>
        <a:lt1>
          <a:sysClr val="window" lastClr="FFFFFF"/>
        </a:lt1>
        <a:dk2>
          <a:srgbClr val="489324"/>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Mathematisch-Naturwissenschaftliche Fakultät">
        <a:dk1>
          <a:sysClr val="windowText" lastClr="000000"/>
        </a:dk1>
        <a:lt1>
          <a:sysClr val="window" lastClr="FFFFFF"/>
        </a:lt1>
        <a:dk2>
          <a:srgbClr val="006561"/>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
      <a:clrScheme name="Universitätsleitung, gesamtuniversitär">
        <a:dk1>
          <a:sysClr val="windowText" lastClr="000000"/>
        </a:dk1>
        <a:lt1>
          <a:sysClr val="window" lastClr="FFFFFF"/>
        </a:lt1>
        <a:dk2>
          <a:srgbClr val="B3B3B3"/>
        </a:dk2>
        <a:lt2>
          <a:srgbClr val="FFFFFF"/>
        </a:lt2>
        <a:accent1>
          <a:srgbClr val="505050"/>
        </a:accent1>
        <a:accent2>
          <a:srgbClr val="969696"/>
        </a:accent2>
        <a:accent3>
          <a:srgbClr val="C8C8C8"/>
        </a:accent3>
        <a:accent4>
          <a:srgbClr val="505050"/>
        </a:accent4>
        <a:accent5>
          <a:srgbClr val="969696"/>
        </a:accent5>
        <a:accent6>
          <a:srgbClr val="C8C8C8"/>
        </a:accent6>
        <a:hlink>
          <a:srgbClr val="000000"/>
        </a:hlink>
        <a:folHlink>
          <a:srgbClr val="061D28"/>
        </a:folHlink>
      </a:clrScheme>
    </a:extraClrScheme>
  </a:extraClrSchemeLst>
  <a:custClrLst>
    <a:custClr name="Einrichtungen, Kommunikation">
      <a:srgbClr val="AD007C"/>
    </a:custClr>
    <a:custClr name="Katholisch-Theologische Fakultät">
      <a:srgbClr val="F6A800"/>
    </a:custClr>
    <a:custClr name="Philosophisch-Sozialwissenschaftliche Fakultät">
      <a:srgbClr val="EB690B"/>
    </a:custClr>
    <a:custClr name="Philologisch-Historische Fakultät">
      <a:srgbClr val="D4002D"/>
    </a:custClr>
    <a:custClr name="Wirtschaftswissenschaftliche Fakultät">
      <a:srgbClr val="00AECF"/>
    </a:custClr>
    <a:custClr name="Juristische Fakultät">
      <a:srgbClr val="0087C1"/>
    </a:custClr>
    <a:custClr name="Medizinische Fakultät">
      <a:srgbClr val="155581"/>
    </a:custClr>
    <a:custClr name="Fakultät für Angewandte Informatik">
      <a:srgbClr val="489324"/>
    </a:custClr>
    <a:custClr name="Mathematisch-Naturwissenschaftliche Fakultät">
      <a:srgbClr val="006561"/>
    </a:custClr>
    <a:custClr name="Universitätsleitung, gesamtuniversitär">
      <a:srgbClr val="B3B3B3"/>
    </a:custClr>
  </a:custClrLst>
  <a:extLst>
    <a:ext uri="{05A4C25C-085E-4340-85A3-A5531E510DB2}">
      <thm15:themeFamily xmlns:thm15="http://schemas.microsoft.com/office/thememl/2012/main" name="Präsentationsmaster Vorlage Med" id="{72429FFB-2FE4-A44A-BDFE-3F07E7A0FD15}" vid="{96980407-6B6E-EB45-8E9F-B6277BF5B43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Praesentationsmaster-Vorlage-FAI</Template>
  <TotalTime>0</TotalTime>
  <Words>5690</Words>
  <Application>Microsoft Office PowerPoint</Application>
  <PresentationFormat>Widescreen</PresentationFormat>
  <Paragraphs>1239</Paragraphs>
  <Slides>65</Slides>
  <Notes>55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Cambria</vt:lpstr>
      <vt:lpstr>Symbol</vt:lpstr>
      <vt:lpstr>Wingdings</vt:lpstr>
      <vt:lpstr>Office</vt:lpstr>
      <vt:lpstr>Data-Driven Solution of the Heat Equation with Transient Boundary Conditions</vt:lpstr>
      <vt:lpstr>Agenda</vt:lpstr>
      <vt:lpstr>PowerPoint Presentation</vt:lpstr>
      <vt:lpstr>Problemstellung und Motivation</vt:lpstr>
      <vt:lpstr>PowerPoint Presentation</vt:lpstr>
      <vt:lpstr>Stand der Technik</vt:lpstr>
      <vt:lpstr>PowerPoint Presentation</vt:lpstr>
      <vt:lpstr>Trainingsframework</vt:lpstr>
      <vt:lpstr>PowerPoint Presentation</vt:lpstr>
      <vt:lpstr>Modelle und Architekturen</vt:lpstr>
      <vt:lpstr>PowerPoint Presentation</vt:lpstr>
      <vt:lpstr>Auswertung der Ergebnisse</vt:lpstr>
      <vt:lpstr>Auswertung der Ergebnisse</vt:lpstr>
      <vt:lpstr>Auswertung der Ergebnisse</vt:lpstr>
      <vt:lpstr>Auswertung der Ergebnisse</vt:lpstr>
      <vt:lpstr>Auswertung der Ergebnisse</vt:lpstr>
      <vt:lpstr>Auswertung der Ergebnisse</vt:lpstr>
      <vt:lpstr>Auswertung der Ergebnisse</vt:lpstr>
      <vt:lpstr>PowerPoint Presentation</vt:lpstr>
      <vt:lpstr>Zusammenfassung und Ausblick</vt:lpstr>
      <vt:lpstr>PowerPoint Presentation</vt:lpstr>
      <vt:lpstr>Problemstellung und Motivation</vt:lpstr>
      <vt:lpstr>Problemstellung und Motivation</vt:lpstr>
      <vt:lpstr>Vorgehensweise und Gliederung der Arbeit</vt:lpstr>
      <vt:lpstr>Stand der Technik</vt:lpstr>
      <vt:lpstr>Stand der Technik</vt:lpstr>
      <vt:lpstr>Stand der Technik</vt:lpstr>
      <vt:lpstr>Stand der Technik</vt:lpstr>
      <vt:lpstr>Stand der Technik</vt:lpstr>
      <vt:lpstr>Stand der Technik</vt:lpstr>
      <vt:lpstr>Stand der Technik</vt:lpstr>
      <vt:lpstr>Stand der Technik</vt:lpstr>
      <vt:lpstr>Trainingsdaten</vt:lpstr>
      <vt:lpstr>Trainingsdaten</vt:lpstr>
      <vt:lpstr>Trainingsdaten</vt:lpstr>
      <vt:lpstr>Trainingsdaten</vt:lpstr>
      <vt:lpstr>Trainingsframework und Bewertungs Metriken</vt:lpstr>
      <vt:lpstr>Trainingsframework und Bewertungs Metriken</vt:lpstr>
      <vt:lpstr>Trainingsframework und Bewertungs Metriken</vt:lpstr>
      <vt:lpstr>Trainingsframework und Bewertungs Metriken</vt:lpstr>
      <vt:lpstr>Modelle und Architekturen</vt:lpstr>
      <vt:lpstr>Modelle und Architekturen</vt:lpstr>
      <vt:lpstr>Modelle und Architekturen</vt:lpstr>
      <vt:lpstr>Modelle und Architekturen</vt:lpstr>
      <vt:lpstr>Modelle und Architekturen</vt:lpstr>
      <vt:lpstr>Modelle und Architekturen</vt:lpstr>
      <vt:lpstr>Modelle und Architekturen</vt:lpstr>
      <vt:lpstr>Modelle und Architekturen</vt:lpstr>
      <vt:lpstr>Modelle und Architekturen</vt:lpstr>
      <vt:lpstr>Modelle und Architekturen</vt:lpstr>
      <vt:lpstr>Modelle und Architekturen</vt:lpstr>
      <vt:lpstr>Modelle und Architekturen</vt:lpstr>
      <vt:lpstr>Modelle und Architekturen</vt:lpstr>
      <vt:lpstr>Modelle und Architekturen</vt:lpstr>
      <vt:lpstr>Trainingsframework und Bewertungs Metriken</vt:lpstr>
      <vt:lpstr>Trainingsframework und Bewertungs Metriken</vt:lpstr>
      <vt:lpstr>Trainingsframework und Bewertungs Metriken</vt:lpstr>
      <vt:lpstr>Auswertung der Ergebnisse</vt:lpstr>
      <vt:lpstr>Auswertung der Ergebnisse</vt:lpstr>
      <vt:lpstr>Auswertung der Ergebnisse</vt:lpstr>
      <vt:lpstr>Auswertung der Ergebnisse</vt:lpstr>
      <vt:lpstr>Auswertung der Ergebnisse</vt:lpstr>
      <vt:lpstr>Auswertung der Ergebnisse</vt:lpstr>
      <vt:lpstr>Ausblick und Empfehlungen</vt:lpstr>
      <vt:lpstr>Ausblick und Empfehlungen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Solution of the Heat equation with Transient Boundary Conditions</dc:title>
  <dc:creator>Simon Erlbacher</dc:creator>
  <cp:lastModifiedBy>Simon Erlbacher</cp:lastModifiedBy>
  <cp:revision>487</cp:revision>
  <dcterms:created xsi:type="dcterms:W3CDTF">2024-05-14T10:34:40Z</dcterms:created>
  <dcterms:modified xsi:type="dcterms:W3CDTF">2024-05-27T13:41:35Z</dcterms:modified>
</cp:coreProperties>
</file>